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Lst>
  <p:notesMasterIdLst>
    <p:notesMasterId r:id="rId55"/>
  </p:notesMasterIdLst>
  <p:handoutMasterIdLst>
    <p:handoutMasterId r:id="rId56"/>
  </p:handoutMasterIdLst>
  <p:sldIdLst>
    <p:sldId id="315" r:id="rId5"/>
    <p:sldId id="266" r:id="rId6"/>
    <p:sldId id="314" r:id="rId7"/>
    <p:sldId id="271" r:id="rId8"/>
    <p:sldId id="309" r:id="rId9"/>
    <p:sldId id="323" r:id="rId10"/>
    <p:sldId id="327" r:id="rId11"/>
    <p:sldId id="325" r:id="rId12"/>
    <p:sldId id="329" r:id="rId13"/>
    <p:sldId id="330" r:id="rId14"/>
    <p:sldId id="332" r:id="rId15"/>
    <p:sldId id="335" r:id="rId16"/>
    <p:sldId id="337" r:id="rId17"/>
    <p:sldId id="338" r:id="rId18"/>
    <p:sldId id="339" r:id="rId19"/>
    <p:sldId id="340" r:id="rId20"/>
    <p:sldId id="341" r:id="rId21"/>
    <p:sldId id="342" r:id="rId22"/>
    <p:sldId id="317" r:id="rId23"/>
    <p:sldId id="344" r:id="rId24"/>
    <p:sldId id="345" r:id="rId25"/>
    <p:sldId id="346" r:id="rId26"/>
    <p:sldId id="349" r:id="rId27"/>
    <p:sldId id="348" r:id="rId28"/>
    <p:sldId id="350" r:id="rId29"/>
    <p:sldId id="351" r:id="rId30"/>
    <p:sldId id="352" r:id="rId31"/>
    <p:sldId id="256" r:id="rId32"/>
    <p:sldId id="343" r:id="rId33"/>
    <p:sldId id="318" r:id="rId34"/>
    <p:sldId id="312" r:id="rId35"/>
    <p:sldId id="305" r:id="rId36"/>
    <p:sldId id="310" r:id="rId37"/>
    <p:sldId id="321" r:id="rId38"/>
    <p:sldId id="320" r:id="rId39"/>
    <p:sldId id="319" r:id="rId40"/>
    <p:sldId id="316" r:id="rId41"/>
    <p:sldId id="313" r:id="rId42"/>
    <p:sldId id="300" r:id="rId43"/>
    <p:sldId id="295" r:id="rId44"/>
    <p:sldId id="353" r:id="rId45"/>
    <p:sldId id="354" r:id="rId46"/>
    <p:sldId id="355" r:id="rId47"/>
    <p:sldId id="356" r:id="rId48"/>
    <p:sldId id="357" r:id="rId49"/>
    <p:sldId id="358" r:id="rId50"/>
    <p:sldId id="359" r:id="rId51"/>
    <p:sldId id="360" r:id="rId52"/>
    <p:sldId id="361" r:id="rId53"/>
    <p:sldId id="36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AA1BD55-57CD-466E-0725-B6CBA11E0D12}" name="Lauren Weldy (ALLEGIS GROUP SERVICES)" initials="LW" userId="S::v-lweldy@microsoft.com::07a2285c-a352-4b96-8658-ecc34365c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A8A79D-5EA3-29C1-5333-DC60A2975341}" v="1" dt="2025-03-15T13:48:33.268"/>
    <p1510:client id="{9E1EFB1F-AD15-762D-6B0A-5CDF557C5CA1}" v="1" dt="2025-03-15T15:02:00.676"/>
  </p1510:revLst>
</p1510:revInfo>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5388" autoAdjust="0"/>
  </p:normalViewPr>
  <p:slideViewPr>
    <p:cSldViewPr snapToGrid="0">
      <p:cViewPr varScale="1">
        <p:scale>
          <a:sx n="64" d="100"/>
          <a:sy n="64" d="100"/>
        </p:scale>
        <p:origin x="858" y="7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149"/>
    </p:cViewPr>
  </p:sorterViewPr>
  <p:notesViewPr>
    <p:cSldViewPr snapToGrid="0">
      <p:cViewPr>
        <p:scale>
          <a:sx n="1" d="2"/>
          <a:sy n="1" d="2"/>
        </p:scale>
        <p:origin x="2640" y="28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ika. K it20601638" userId="S::it20601638@my.sliit.lk::ee641286-fb8e-4c90-a334-d97e0eb774bf" providerId="AD" clId="Web-{25A8A79D-5EA3-29C1-5333-DC60A2975341}"/>
    <pc:docChg chg="modSld">
      <pc:chgData name="Parthika. K it20601638" userId="S::it20601638@my.sliit.lk::ee641286-fb8e-4c90-a334-d97e0eb774bf" providerId="AD" clId="Web-{25A8A79D-5EA3-29C1-5333-DC60A2975341}" dt="2025-03-15T13:48:33.268" v="0" actId="1076"/>
      <pc:docMkLst>
        <pc:docMk/>
      </pc:docMkLst>
      <pc:sldChg chg="modSp">
        <pc:chgData name="Parthika. K it20601638" userId="S::it20601638@my.sliit.lk::ee641286-fb8e-4c90-a334-d97e0eb774bf" providerId="AD" clId="Web-{25A8A79D-5EA3-29C1-5333-DC60A2975341}" dt="2025-03-15T13:48:33.268" v="0" actId="1076"/>
        <pc:sldMkLst>
          <pc:docMk/>
          <pc:sldMk cId="2761707681" sldId="323"/>
        </pc:sldMkLst>
        <pc:picChg chg="mod">
          <ac:chgData name="Parthika. K it20601638" userId="S::it20601638@my.sliit.lk::ee641286-fb8e-4c90-a334-d97e0eb774bf" providerId="AD" clId="Web-{25A8A79D-5EA3-29C1-5333-DC60A2975341}" dt="2025-03-15T13:48:33.268" v="0" actId="1076"/>
          <ac:picMkLst>
            <pc:docMk/>
            <pc:sldMk cId="2761707681" sldId="323"/>
            <ac:picMk id="10" creationId="{9A704195-9FFE-CC99-A0CC-40DB2E13B994}"/>
          </ac:picMkLst>
        </pc:picChg>
      </pc:sldChg>
    </pc:docChg>
  </pc:docChgLst>
  <pc:docChgLst>
    <pc:chgData name="Parthika. K it20601638" userId="S::it20601638@my.sliit.lk::ee641286-fb8e-4c90-a334-d97e0eb774bf" providerId="AD" clId="Web-{9E1EFB1F-AD15-762D-6B0A-5CDF557C5CA1}"/>
    <pc:docChg chg="modSld">
      <pc:chgData name="Parthika. K it20601638" userId="S::it20601638@my.sliit.lk::ee641286-fb8e-4c90-a334-d97e0eb774bf" providerId="AD" clId="Web-{9E1EFB1F-AD15-762D-6B0A-5CDF557C5CA1}" dt="2025-03-15T15:02:00.676" v="0" actId="1076"/>
      <pc:docMkLst>
        <pc:docMk/>
      </pc:docMkLst>
      <pc:sldChg chg="modSp">
        <pc:chgData name="Parthika. K it20601638" userId="S::it20601638@my.sliit.lk::ee641286-fb8e-4c90-a334-d97e0eb774bf" providerId="AD" clId="Web-{9E1EFB1F-AD15-762D-6B0A-5CDF557C5CA1}" dt="2025-03-15T15:02:00.676" v="0" actId="1076"/>
        <pc:sldMkLst>
          <pc:docMk/>
          <pc:sldMk cId="1347524762" sldId="325"/>
        </pc:sldMkLst>
        <pc:picChg chg="mod">
          <ac:chgData name="Parthika. K it20601638" userId="S::it20601638@my.sliit.lk::ee641286-fb8e-4c90-a334-d97e0eb774bf" providerId="AD" clId="Web-{9E1EFB1F-AD15-762D-6B0A-5CDF557C5CA1}" dt="2025-03-15T15:02:00.676" v="0" actId="1076"/>
          <ac:picMkLst>
            <pc:docMk/>
            <pc:sldMk cId="1347524762" sldId="325"/>
            <ac:picMk id="6" creationId="{4D0C5259-F37C-F5BA-E7C3-E0AF6B84E42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23.jpg"/></Relationships>
</file>

<file path=ppt/diagrams/_rels/data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2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23.jpg"/></Relationships>
</file>

<file path=ppt/diagrams/_rels/drawing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image" Target="../media/image2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8A8AAC-FBAE-4929-BBDD-8227F3916DB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B065835-8C09-4D44-9164-1D32DC7D4AB3}">
      <dgm:prSet/>
      <dgm:spPr/>
      <dgm:t>
        <a:bodyPr/>
        <a:lstStyle/>
        <a:p>
          <a:pPr>
            <a:lnSpc>
              <a:spcPct val="100000"/>
            </a:lnSpc>
          </a:pPr>
          <a:r>
            <a:rPr lang="en-US" dirty="0"/>
            <a:t>Front-end Development</a:t>
          </a:r>
        </a:p>
      </dgm:t>
    </dgm:pt>
    <dgm:pt modelId="{6577F38D-AE6F-4FBA-B5B8-319DF9B5B2B3}" type="parTrans" cxnId="{33D0304D-7FA7-404E-B0EB-5CAF86760FC7}">
      <dgm:prSet/>
      <dgm:spPr/>
      <dgm:t>
        <a:bodyPr/>
        <a:lstStyle/>
        <a:p>
          <a:endParaRPr lang="en-US"/>
        </a:p>
      </dgm:t>
    </dgm:pt>
    <dgm:pt modelId="{1DE4B839-3ED3-4F81-AE26-2EF74E8B1CBC}" type="sibTrans" cxnId="{33D0304D-7FA7-404E-B0EB-5CAF86760FC7}">
      <dgm:prSet/>
      <dgm:spPr/>
      <dgm:t>
        <a:bodyPr/>
        <a:lstStyle/>
        <a:p>
          <a:endParaRPr lang="en-US"/>
        </a:p>
      </dgm:t>
    </dgm:pt>
    <dgm:pt modelId="{504C1C07-8B4C-4EE4-88F0-D4634326DFE6}">
      <dgm:prSet/>
      <dgm:spPr/>
      <dgm:t>
        <a:bodyPr/>
        <a:lstStyle/>
        <a:p>
          <a:pPr>
            <a:lnSpc>
              <a:spcPct val="100000"/>
            </a:lnSpc>
          </a:pPr>
          <a:r>
            <a:rPr lang="en-US" dirty="0"/>
            <a:t>Integrating with SDN</a:t>
          </a:r>
        </a:p>
      </dgm:t>
    </dgm:pt>
    <dgm:pt modelId="{D020E36D-BBA3-475E-A3E8-8A3E57DC0954}" type="parTrans" cxnId="{1DFB7CDB-DB29-43BC-8155-9D7270E54482}">
      <dgm:prSet/>
      <dgm:spPr/>
      <dgm:t>
        <a:bodyPr/>
        <a:lstStyle/>
        <a:p>
          <a:endParaRPr lang="en-US"/>
        </a:p>
      </dgm:t>
    </dgm:pt>
    <dgm:pt modelId="{79F4C473-A7D1-45E5-9B5B-E3D6D3D55312}" type="sibTrans" cxnId="{1DFB7CDB-DB29-43BC-8155-9D7270E54482}">
      <dgm:prSet/>
      <dgm:spPr/>
      <dgm:t>
        <a:bodyPr/>
        <a:lstStyle/>
        <a:p>
          <a:endParaRPr lang="en-US"/>
        </a:p>
      </dgm:t>
    </dgm:pt>
    <dgm:pt modelId="{0316CCA2-1979-4350-B9A8-794F2FA9E457}">
      <dgm:prSet/>
      <dgm:spPr/>
      <dgm:t>
        <a:bodyPr/>
        <a:lstStyle/>
        <a:p>
          <a:pPr>
            <a:lnSpc>
              <a:spcPct val="100000"/>
            </a:lnSpc>
          </a:pPr>
          <a:r>
            <a:rPr lang="en-US"/>
            <a:t>Develop Response System</a:t>
          </a:r>
        </a:p>
      </dgm:t>
    </dgm:pt>
    <dgm:pt modelId="{3B3B8C76-BC1A-49E4-AB4D-011C2B5FB84A}" type="parTrans" cxnId="{A60383A1-9B53-4C3F-BC6D-C8F4138B65FE}">
      <dgm:prSet/>
      <dgm:spPr/>
      <dgm:t>
        <a:bodyPr/>
        <a:lstStyle/>
        <a:p>
          <a:endParaRPr lang="en-US"/>
        </a:p>
      </dgm:t>
    </dgm:pt>
    <dgm:pt modelId="{CC289AFF-5B85-4C8E-A861-0665C1E824EB}" type="sibTrans" cxnId="{A60383A1-9B53-4C3F-BC6D-C8F4138B65FE}">
      <dgm:prSet/>
      <dgm:spPr/>
      <dgm:t>
        <a:bodyPr/>
        <a:lstStyle/>
        <a:p>
          <a:endParaRPr lang="en-US"/>
        </a:p>
      </dgm:t>
    </dgm:pt>
    <dgm:pt modelId="{DFF62B9C-3A50-4E98-92D8-A5F427EAB217}" type="pres">
      <dgm:prSet presAssocID="{C58A8AAC-FBAE-4929-BBDD-8227F3916DB2}" presName="root" presStyleCnt="0">
        <dgm:presLayoutVars>
          <dgm:dir/>
          <dgm:resizeHandles val="exact"/>
        </dgm:presLayoutVars>
      </dgm:prSet>
      <dgm:spPr/>
    </dgm:pt>
    <dgm:pt modelId="{71D025C7-4373-4B62-A328-3C1F72E6ECD5}" type="pres">
      <dgm:prSet presAssocID="{4B065835-8C09-4D44-9164-1D32DC7D4AB3}" presName="compNode" presStyleCnt="0"/>
      <dgm:spPr/>
    </dgm:pt>
    <dgm:pt modelId="{D6EE841E-9006-4DBA-9983-EF199A75B108}" type="pres">
      <dgm:prSet presAssocID="{4B065835-8C09-4D44-9164-1D32DC7D4AB3}" presName="iconRect" presStyleLbl="node1" presStyleIdx="0" presStyleCnt="3" custScaleX="100938" custLinFactNeighborX="-6423" custLinFactNeighborY="2240"/>
      <dgm:spPr>
        <a:blipFill rotWithShape="1">
          <a:blip xmlns:r="http://schemas.openxmlformats.org/officeDocument/2006/relationships" r:embed="rId1"/>
          <a:srcRect/>
          <a:stretch>
            <a:fillRect l="-7000" r="-7000"/>
          </a:stretch>
        </a:blipFill>
      </dgm:spPr>
      <dgm:extLst>
        <a:ext uri="{E40237B7-FDA0-4F09-8148-C483321AD2D9}">
          <dgm14:cNvPr xmlns:dgm14="http://schemas.microsoft.com/office/drawing/2010/diagram" id="0" name="" descr="Flower without stem outline"/>
        </a:ext>
      </dgm:extLst>
    </dgm:pt>
    <dgm:pt modelId="{870A9D29-E802-4683-9D98-81EDD3F07B40}" type="pres">
      <dgm:prSet presAssocID="{4B065835-8C09-4D44-9164-1D32DC7D4AB3}" presName="spaceRect" presStyleCnt="0"/>
      <dgm:spPr/>
    </dgm:pt>
    <dgm:pt modelId="{D71C4E27-78D7-4A21-84CD-EA596E0F8674}" type="pres">
      <dgm:prSet presAssocID="{4B065835-8C09-4D44-9164-1D32DC7D4AB3}" presName="textRect" presStyleLbl="revTx" presStyleIdx="0" presStyleCnt="3">
        <dgm:presLayoutVars>
          <dgm:chMax val="1"/>
          <dgm:chPref val="1"/>
        </dgm:presLayoutVars>
      </dgm:prSet>
      <dgm:spPr/>
    </dgm:pt>
    <dgm:pt modelId="{6BC9C21F-C3A2-49D1-822B-B5CE72BFB6B0}" type="pres">
      <dgm:prSet presAssocID="{1DE4B839-3ED3-4F81-AE26-2EF74E8B1CBC}" presName="sibTrans" presStyleCnt="0"/>
      <dgm:spPr/>
    </dgm:pt>
    <dgm:pt modelId="{A39BEF3A-FB39-4E2F-97E4-1626100BBA3A}" type="pres">
      <dgm:prSet presAssocID="{504C1C07-8B4C-4EE4-88F0-D4634326DFE6}" presName="compNode" presStyleCnt="0"/>
      <dgm:spPr/>
    </dgm:pt>
    <dgm:pt modelId="{A1700E6F-5A1A-442B-A497-2983C4026E6C}" type="pres">
      <dgm:prSet presAssocID="{504C1C07-8B4C-4EE4-88F0-D4634326DFE6}" presName="iconRect" presStyleLbl="node1" presStyleIdx="1" presStyleCnt="3" custLinFactX="2272" custLinFactY="-56721" custLinFactNeighborX="100000" custLinFactNeighborY="-100000"/>
      <dgm:spPr>
        <a:noFill/>
        <a:ln>
          <a:noFill/>
        </a:ln>
      </dgm:spPr>
    </dgm:pt>
    <dgm:pt modelId="{F7058B54-F9D3-460E-B11C-FF8781F9245A}" type="pres">
      <dgm:prSet presAssocID="{504C1C07-8B4C-4EE4-88F0-D4634326DFE6}" presName="spaceRect" presStyleCnt="0"/>
      <dgm:spPr/>
    </dgm:pt>
    <dgm:pt modelId="{CA894803-1278-4335-BE87-EA6D20EA7F45}" type="pres">
      <dgm:prSet presAssocID="{504C1C07-8B4C-4EE4-88F0-D4634326DFE6}" presName="textRect" presStyleLbl="revTx" presStyleIdx="1" presStyleCnt="3">
        <dgm:presLayoutVars>
          <dgm:chMax val="1"/>
          <dgm:chPref val="1"/>
        </dgm:presLayoutVars>
      </dgm:prSet>
      <dgm:spPr/>
    </dgm:pt>
    <dgm:pt modelId="{A04B887C-7D48-45AF-AE19-C11FFA8CFDB8}" type="pres">
      <dgm:prSet presAssocID="{79F4C473-A7D1-45E5-9B5B-E3D6D3D55312}" presName="sibTrans" presStyleCnt="0"/>
      <dgm:spPr/>
    </dgm:pt>
    <dgm:pt modelId="{9775CFFA-42CB-48ED-A474-206DB071F8DE}" type="pres">
      <dgm:prSet presAssocID="{0316CCA2-1979-4350-B9A8-794F2FA9E457}" presName="compNode" presStyleCnt="0"/>
      <dgm:spPr/>
    </dgm:pt>
    <dgm:pt modelId="{867983CE-B1C3-4CAC-BD72-DE03340C2F48}" type="pres">
      <dgm:prSet presAssocID="{0316CCA2-1979-4350-B9A8-794F2FA9E457}" presName="iconRect" presStyleLbl="node1" presStyleIdx="2" presStyleCnt="3"/>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Network diagram with solid fill"/>
        </a:ext>
      </dgm:extLst>
    </dgm:pt>
    <dgm:pt modelId="{281C315F-3BF6-4B8C-82CB-40E92B3A975B}" type="pres">
      <dgm:prSet presAssocID="{0316CCA2-1979-4350-B9A8-794F2FA9E457}" presName="spaceRect" presStyleCnt="0"/>
      <dgm:spPr/>
    </dgm:pt>
    <dgm:pt modelId="{26253FE8-7286-482E-BE5D-81B427A4A162}" type="pres">
      <dgm:prSet presAssocID="{0316CCA2-1979-4350-B9A8-794F2FA9E457}" presName="textRect" presStyleLbl="revTx" presStyleIdx="2" presStyleCnt="3">
        <dgm:presLayoutVars>
          <dgm:chMax val="1"/>
          <dgm:chPref val="1"/>
        </dgm:presLayoutVars>
      </dgm:prSet>
      <dgm:spPr/>
    </dgm:pt>
  </dgm:ptLst>
  <dgm:cxnLst>
    <dgm:cxn modelId="{7D83EA02-65F8-478D-B5FB-BFEE6631D7E8}" type="presOf" srcId="{0316CCA2-1979-4350-B9A8-794F2FA9E457}" destId="{26253FE8-7286-482E-BE5D-81B427A4A162}" srcOrd="0" destOrd="0" presId="urn:microsoft.com/office/officeart/2018/2/layout/IconLabelList"/>
    <dgm:cxn modelId="{AAE2CB2C-6501-402E-895E-C6F50AACFC0F}" type="presOf" srcId="{504C1C07-8B4C-4EE4-88F0-D4634326DFE6}" destId="{CA894803-1278-4335-BE87-EA6D20EA7F45}" srcOrd="0" destOrd="0" presId="urn:microsoft.com/office/officeart/2018/2/layout/IconLabelList"/>
    <dgm:cxn modelId="{468EA440-850D-4673-91BF-C2AD16FF1BFC}" type="presOf" srcId="{4B065835-8C09-4D44-9164-1D32DC7D4AB3}" destId="{D71C4E27-78D7-4A21-84CD-EA596E0F8674}" srcOrd="0" destOrd="0" presId="urn:microsoft.com/office/officeart/2018/2/layout/IconLabelList"/>
    <dgm:cxn modelId="{33D0304D-7FA7-404E-B0EB-5CAF86760FC7}" srcId="{C58A8AAC-FBAE-4929-BBDD-8227F3916DB2}" destId="{4B065835-8C09-4D44-9164-1D32DC7D4AB3}" srcOrd="0" destOrd="0" parTransId="{6577F38D-AE6F-4FBA-B5B8-319DF9B5B2B3}" sibTransId="{1DE4B839-3ED3-4F81-AE26-2EF74E8B1CBC}"/>
    <dgm:cxn modelId="{A60383A1-9B53-4C3F-BC6D-C8F4138B65FE}" srcId="{C58A8AAC-FBAE-4929-BBDD-8227F3916DB2}" destId="{0316CCA2-1979-4350-B9A8-794F2FA9E457}" srcOrd="2" destOrd="0" parTransId="{3B3B8C76-BC1A-49E4-AB4D-011C2B5FB84A}" sibTransId="{CC289AFF-5B85-4C8E-A861-0665C1E824EB}"/>
    <dgm:cxn modelId="{8AB596B2-5FB9-4F73-8B15-391E89492CCF}" type="presOf" srcId="{C58A8AAC-FBAE-4929-BBDD-8227F3916DB2}" destId="{DFF62B9C-3A50-4E98-92D8-A5F427EAB217}" srcOrd="0" destOrd="0" presId="urn:microsoft.com/office/officeart/2018/2/layout/IconLabelList"/>
    <dgm:cxn modelId="{1DFB7CDB-DB29-43BC-8155-9D7270E54482}" srcId="{C58A8AAC-FBAE-4929-BBDD-8227F3916DB2}" destId="{504C1C07-8B4C-4EE4-88F0-D4634326DFE6}" srcOrd="1" destOrd="0" parTransId="{D020E36D-BBA3-475E-A3E8-8A3E57DC0954}" sibTransId="{79F4C473-A7D1-45E5-9B5B-E3D6D3D55312}"/>
    <dgm:cxn modelId="{23C51D74-BAEF-456F-8C3D-EF205A85F538}" type="presParOf" srcId="{DFF62B9C-3A50-4E98-92D8-A5F427EAB217}" destId="{71D025C7-4373-4B62-A328-3C1F72E6ECD5}" srcOrd="0" destOrd="0" presId="urn:microsoft.com/office/officeart/2018/2/layout/IconLabelList"/>
    <dgm:cxn modelId="{03940F47-0466-4082-821E-153D602C9090}" type="presParOf" srcId="{71D025C7-4373-4B62-A328-3C1F72E6ECD5}" destId="{D6EE841E-9006-4DBA-9983-EF199A75B108}" srcOrd="0" destOrd="0" presId="urn:microsoft.com/office/officeart/2018/2/layout/IconLabelList"/>
    <dgm:cxn modelId="{74280F1C-2FB0-4A65-92AF-977A7A7BF435}" type="presParOf" srcId="{71D025C7-4373-4B62-A328-3C1F72E6ECD5}" destId="{870A9D29-E802-4683-9D98-81EDD3F07B40}" srcOrd="1" destOrd="0" presId="urn:microsoft.com/office/officeart/2018/2/layout/IconLabelList"/>
    <dgm:cxn modelId="{CA00B7D3-F224-4DE2-A90C-20F90E8C313A}" type="presParOf" srcId="{71D025C7-4373-4B62-A328-3C1F72E6ECD5}" destId="{D71C4E27-78D7-4A21-84CD-EA596E0F8674}" srcOrd="2" destOrd="0" presId="urn:microsoft.com/office/officeart/2018/2/layout/IconLabelList"/>
    <dgm:cxn modelId="{B3049D83-651F-4B61-A996-1278A3A49C4F}" type="presParOf" srcId="{DFF62B9C-3A50-4E98-92D8-A5F427EAB217}" destId="{6BC9C21F-C3A2-49D1-822B-B5CE72BFB6B0}" srcOrd="1" destOrd="0" presId="urn:microsoft.com/office/officeart/2018/2/layout/IconLabelList"/>
    <dgm:cxn modelId="{16FC496E-4B9A-4381-8E85-E92D4F97E5D5}" type="presParOf" srcId="{DFF62B9C-3A50-4E98-92D8-A5F427EAB217}" destId="{A39BEF3A-FB39-4E2F-97E4-1626100BBA3A}" srcOrd="2" destOrd="0" presId="urn:microsoft.com/office/officeart/2018/2/layout/IconLabelList"/>
    <dgm:cxn modelId="{9122F079-7C70-4288-A1CE-4669549536CD}" type="presParOf" srcId="{A39BEF3A-FB39-4E2F-97E4-1626100BBA3A}" destId="{A1700E6F-5A1A-442B-A497-2983C4026E6C}" srcOrd="0" destOrd="0" presId="urn:microsoft.com/office/officeart/2018/2/layout/IconLabelList"/>
    <dgm:cxn modelId="{94FB6EBA-A61A-4106-B0D6-2769E448FD75}" type="presParOf" srcId="{A39BEF3A-FB39-4E2F-97E4-1626100BBA3A}" destId="{F7058B54-F9D3-460E-B11C-FF8781F9245A}" srcOrd="1" destOrd="0" presId="urn:microsoft.com/office/officeart/2018/2/layout/IconLabelList"/>
    <dgm:cxn modelId="{88C4B751-B3D5-4AD7-9BA7-1B8C8D24F70D}" type="presParOf" srcId="{A39BEF3A-FB39-4E2F-97E4-1626100BBA3A}" destId="{CA894803-1278-4335-BE87-EA6D20EA7F45}" srcOrd="2" destOrd="0" presId="urn:microsoft.com/office/officeart/2018/2/layout/IconLabelList"/>
    <dgm:cxn modelId="{1871BE65-3FA9-4DE0-BD20-137395959A7C}" type="presParOf" srcId="{DFF62B9C-3A50-4E98-92D8-A5F427EAB217}" destId="{A04B887C-7D48-45AF-AE19-C11FFA8CFDB8}" srcOrd="3" destOrd="0" presId="urn:microsoft.com/office/officeart/2018/2/layout/IconLabelList"/>
    <dgm:cxn modelId="{F8642F72-45C2-4CD9-ABEB-8D4D8A71F22E}" type="presParOf" srcId="{DFF62B9C-3A50-4E98-92D8-A5F427EAB217}" destId="{9775CFFA-42CB-48ED-A474-206DB071F8DE}" srcOrd="4" destOrd="0" presId="urn:microsoft.com/office/officeart/2018/2/layout/IconLabelList"/>
    <dgm:cxn modelId="{63B8D77C-6C04-4785-8540-4A3796E75747}" type="presParOf" srcId="{9775CFFA-42CB-48ED-A474-206DB071F8DE}" destId="{867983CE-B1C3-4CAC-BD72-DE03340C2F48}" srcOrd="0" destOrd="0" presId="urn:microsoft.com/office/officeart/2018/2/layout/IconLabelList"/>
    <dgm:cxn modelId="{E6919668-109B-4058-B403-9051042B02B7}" type="presParOf" srcId="{9775CFFA-42CB-48ED-A474-206DB071F8DE}" destId="{281C315F-3BF6-4B8C-82CB-40E92B3A975B}" srcOrd="1" destOrd="0" presId="urn:microsoft.com/office/officeart/2018/2/layout/IconLabelList"/>
    <dgm:cxn modelId="{91A2C0AB-F670-43CD-AE26-111B83900DDB}" type="presParOf" srcId="{9775CFFA-42CB-48ED-A474-206DB071F8DE}" destId="{26253FE8-7286-482E-BE5D-81B427A4A16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8A8AAC-FBAE-4929-BBDD-8227F3916DB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B065835-8C09-4D44-9164-1D32DC7D4AB3}">
      <dgm:prSet/>
      <dgm:spPr/>
      <dgm:t>
        <a:bodyPr/>
        <a:lstStyle/>
        <a:p>
          <a:pPr>
            <a:lnSpc>
              <a:spcPct val="100000"/>
            </a:lnSpc>
          </a:pPr>
          <a:r>
            <a:rPr lang="en-US"/>
            <a:t>Front-end Development</a:t>
          </a:r>
        </a:p>
      </dgm:t>
    </dgm:pt>
    <dgm:pt modelId="{6577F38D-AE6F-4FBA-B5B8-319DF9B5B2B3}" type="parTrans" cxnId="{33D0304D-7FA7-404E-B0EB-5CAF86760FC7}">
      <dgm:prSet/>
      <dgm:spPr/>
      <dgm:t>
        <a:bodyPr/>
        <a:lstStyle/>
        <a:p>
          <a:endParaRPr lang="en-US"/>
        </a:p>
      </dgm:t>
    </dgm:pt>
    <dgm:pt modelId="{1DE4B839-3ED3-4F81-AE26-2EF74E8B1CBC}" type="sibTrans" cxnId="{33D0304D-7FA7-404E-B0EB-5CAF86760FC7}">
      <dgm:prSet/>
      <dgm:spPr/>
      <dgm:t>
        <a:bodyPr/>
        <a:lstStyle/>
        <a:p>
          <a:endParaRPr lang="en-US"/>
        </a:p>
      </dgm:t>
    </dgm:pt>
    <dgm:pt modelId="{504C1C07-8B4C-4EE4-88F0-D4634326DFE6}">
      <dgm:prSet/>
      <dgm:spPr/>
      <dgm:t>
        <a:bodyPr/>
        <a:lstStyle/>
        <a:p>
          <a:pPr>
            <a:lnSpc>
              <a:spcPct val="100000"/>
            </a:lnSpc>
          </a:pPr>
          <a:r>
            <a:rPr lang="en-US" dirty="0"/>
            <a:t>Integrating with SDN</a:t>
          </a:r>
        </a:p>
      </dgm:t>
    </dgm:pt>
    <dgm:pt modelId="{D020E36D-BBA3-475E-A3E8-8A3E57DC0954}" type="parTrans" cxnId="{1DFB7CDB-DB29-43BC-8155-9D7270E54482}">
      <dgm:prSet/>
      <dgm:spPr/>
      <dgm:t>
        <a:bodyPr/>
        <a:lstStyle/>
        <a:p>
          <a:endParaRPr lang="en-US"/>
        </a:p>
      </dgm:t>
    </dgm:pt>
    <dgm:pt modelId="{79F4C473-A7D1-45E5-9B5B-E3D6D3D55312}" type="sibTrans" cxnId="{1DFB7CDB-DB29-43BC-8155-9D7270E54482}">
      <dgm:prSet/>
      <dgm:spPr/>
      <dgm:t>
        <a:bodyPr/>
        <a:lstStyle/>
        <a:p>
          <a:endParaRPr lang="en-US"/>
        </a:p>
      </dgm:t>
    </dgm:pt>
    <dgm:pt modelId="{0316CCA2-1979-4350-B9A8-794F2FA9E457}">
      <dgm:prSet/>
      <dgm:spPr/>
      <dgm:t>
        <a:bodyPr/>
        <a:lstStyle/>
        <a:p>
          <a:pPr>
            <a:lnSpc>
              <a:spcPct val="100000"/>
            </a:lnSpc>
          </a:pPr>
          <a:r>
            <a:rPr lang="en-US"/>
            <a:t>Develop Response System</a:t>
          </a:r>
        </a:p>
      </dgm:t>
    </dgm:pt>
    <dgm:pt modelId="{3B3B8C76-BC1A-49E4-AB4D-011C2B5FB84A}" type="parTrans" cxnId="{A60383A1-9B53-4C3F-BC6D-C8F4138B65FE}">
      <dgm:prSet/>
      <dgm:spPr/>
      <dgm:t>
        <a:bodyPr/>
        <a:lstStyle/>
        <a:p>
          <a:endParaRPr lang="en-US"/>
        </a:p>
      </dgm:t>
    </dgm:pt>
    <dgm:pt modelId="{CC289AFF-5B85-4C8E-A861-0665C1E824EB}" type="sibTrans" cxnId="{A60383A1-9B53-4C3F-BC6D-C8F4138B65FE}">
      <dgm:prSet/>
      <dgm:spPr/>
      <dgm:t>
        <a:bodyPr/>
        <a:lstStyle/>
        <a:p>
          <a:endParaRPr lang="en-US"/>
        </a:p>
      </dgm:t>
    </dgm:pt>
    <dgm:pt modelId="{DFF62B9C-3A50-4E98-92D8-A5F427EAB217}" type="pres">
      <dgm:prSet presAssocID="{C58A8AAC-FBAE-4929-BBDD-8227F3916DB2}" presName="root" presStyleCnt="0">
        <dgm:presLayoutVars>
          <dgm:dir/>
          <dgm:resizeHandles val="exact"/>
        </dgm:presLayoutVars>
      </dgm:prSet>
      <dgm:spPr/>
    </dgm:pt>
    <dgm:pt modelId="{71D025C7-4373-4B62-A328-3C1F72E6ECD5}" type="pres">
      <dgm:prSet presAssocID="{4B065835-8C09-4D44-9164-1D32DC7D4AB3}" presName="compNode" presStyleCnt="0"/>
      <dgm:spPr/>
    </dgm:pt>
    <dgm:pt modelId="{D6EE841E-9006-4DBA-9983-EF199A75B108}" type="pres">
      <dgm:prSet presAssocID="{4B065835-8C09-4D44-9164-1D32DC7D4AB3}" presName="iconRect" presStyleLbl="node1" presStyleIdx="0" presStyleCnt="3" custScaleX="100938" custLinFactNeighborX="-6423" custLinFactNeighborY="2240"/>
      <dgm:spPr>
        <a:blipFill rotWithShape="1">
          <a:blip xmlns:r="http://schemas.openxmlformats.org/officeDocument/2006/relationships" r:embed="rId1"/>
          <a:srcRect/>
          <a:stretch>
            <a:fillRect l="-7000" r="-7000"/>
          </a:stretch>
        </a:blipFill>
      </dgm:spPr>
      <dgm:extLst>
        <a:ext uri="{E40237B7-FDA0-4F09-8148-C483321AD2D9}">
          <dgm14:cNvPr xmlns:dgm14="http://schemas.microsoft.com/office/drawing/2010/diagram" id="0" name="" descr="Flower without stem outline"/>
        </a:ext>
      </dgm:extLst>
    </dgm:pt>
    <dgm:pt modelId="{870A9D29-E802-4683-9D98-81EDD3F07B40}" type="pres">
      <dgm:prSet presAssocID="{4B065835-8C09-4D44-9164-1D32DC7D4AB3}" presName="spaceRect" presStyleCnt="0"/>
      <dgm:spPr/>
    </dgm:pt>
    <dgm:pt modelId="{D71C4E27-78D7-4A21-84CD-EA596E0F8674}" type="pres">
      <dgm:prSet presAssocID="{4B065835-8C09-4D44-9164-1D32DC7D4AB3}" presName="textRect" presStyleLbl="revTx" presStyleIdx="0" presStyleCnt="3">
        <dgm:presLayoutVars>
          <dgm:chMax val="1"/>
          <dgm:chPref val="1"/>
        </dgm:presLayoutVars>
      </dgm:prSet>
      <dgm:spPr/>
    </dgm:pt>
    <dgm:pt modelId="{6BC9C21F-C3A2-49D1-822B-B5CE72BFB6B0}" type="pres">
      <dgm:prSet presAssocID="{1DE4B839-3ED3-4F81-AE26-2EF74E8B1CBC}" presName="sibTrans" presStyleCnt="0"/>
      <dgm:spPr/>
    </dgm:pt>
    <dgm:pt modelId="{A39BEF3A-FB39-4E2F-97E4-1626100BBA3A}" type="pres">
      <dgm:prSet presAssocID="{504C1C07-8B4C-4EE4-88F0-D4634326DFE6}" presName="compNode" presStyleCnt="0"/>
      <dgm:spPr/>
    </dgm:pt>
    <dgm:pt modelId="{A1700E6F-5A1A-442B-A497-2983C4026E6C}" type="pres">
      <dgm:prSet presAssocID="{504C1C07-8B4C-4EE4-88F0-D4634326DFE6}" presName="iconRect" presStyleLbl="node1" presStyleIdx="1" presStyleCnt="3" custLinFactX="2272" custLinFactY="-56721" custLinFactNeighborX="100000" custLinFactNeighborY="-100000"/>
      <dgm:spPr>
        <a:noFill/>
        <a:ln>
          <a:noFill/>
        </a:ln>
      </dgm:spPr>
    </dgm:pt>
    <dgm:pt modelId="{F7058B54-F9D3-460E-B11C-FF8781F9245A}" type="pres">
      <dgm:prSet presAssocID="{504C1C07-8B4C-4EE4-88F0-D4634326DFE6}" presName="spaceRect" presStyleCnt="0"/>
      <dgm:spPr/>
    </dgm:pt>
    <dgm:pt modelId="{CA894803-1278-4335-BE87-EA6D20EA7F45}" type="pres">
      <dgm:prSet presAssocID="{504C1C07-8B4C-4EE4-88F0-D4634326DFE6}" presName="textRect" presStyleLbl="revTx" presStyleIdx="1" presStyleCnt="3">
        <dgm:presLayoutVars>
          <dgm:chMax val="1"/>
          <dgm:chPref val="1"/>
        </dgm:presLayoutVars>
      </dgm:prSet>
      <dgm:spPr/>
    </dgm:pt>
    <dgm:pt modelId="{A04B887C-7D48-45AF-AE19-C11FFA8CFDB8}" type="pres">
      <dgm:prSet presAssocID="{79F4C473-A7D1-45E5-9B5B-E3D6D3D55312}" presName="sibTrans" presStyleCnt="0"/>
      <dgm:spPr/>
    </dgm:pt>
    <dgm:pt modelId="{9775CFFA-42CB-48ED-A474-206DB071F8DE}" type="pres">
      <dgm:prSet presAssocID="{0316CCA2-1979-4350-B9A8-794F2FA9E457}" presName="compNode" presStyleCnt="0"/>
      <dgm:spPr/>
    </dgm:pt>
    <dgm:pt modelId="{867983CE-B1C3-4CAC-BD72-DE03340C2F48}" type="pres">
      <dgm:prSet presAssocID="{0316CCA2-1979-4350-B9A8-794F2FA9E457}" presName="iconRect" presStyleLbl="node1" presStyleIdx="2" presStyleCnt="3"/>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Network diagram with solid fill"/>
        </a:ext>
      </dgm:extLst>
    </dgm:pt>
    <dgm:pt modelId="{281C315F-3BF6-4B8C-82CB-40E92B3A975B}" type="pres">
      <dgm:prSet presAssocID="{0316CCA2-1979-4350-B9A8-794F2FA9E457}" presName="spaceRect" presStyleCnt="0"/>
      <dgm:spPr/>
    </dgm:pt>
    <dgm:pt modelId="{26253FE8-7286-482E-BE5D-81B427A4A162}" type="pres">
      <dgm:prSet presAssocID="{0316CCA2-1979-4350-B9A8-794F2FA9E457}" presName="textRect" presStyleLbl="revTx" presStyleIdx="2" presStyleCnt="3">
        <dgm:presLayoutVars>
          <dgm:chMax val="1"/>
          <dgm:chPref val="1"/>
        </dgm:presLayoutVars>
      </dgm:prSet>
      <dgm:spPr/>
    </dgm:pt>
  </dgm:ptLst>
  <dgm:cxnLst>
    <dgm:cxn modelId="{7D83EA02-65F8-478D-B5FB-BFEE6631D7E8}" type="presOf" srcId="{0316CCA2-1979-4350-B9A8-794F2FA9E457}" destId="{26253FE8-7286-482E-BE5D-81B427A4A162}" srcOrd="0" destOrd="0" presId="urn:microsoft.com/office/officeart/2018/2/layout/IconLabelList"/>
    <dgm:cxn modelId="{AAE2CB2C-6501-402E-895E-C6F50AACFC0F}" type="presOf" srcId="{504C1C07-8B4C-4EE4-88F0-D4634326DFE6}" destId="{CA894803-1278-4335-BE87-EA6D20EA7F45}" srcOrd="0" destOrd="0" presId="urn:microsoft.com/office/officeart/2018/2/layout/IconLabelList"/>
    <dgm:cxn modelId="{468EA440-850D-4673-91BF-C2AD16FF1BFC}" type="presOf" srcId="{4B065835-8C09-4D44-9164-1D32DC7D4AB3}" destId="{D71C4E27-78D7-4A21-84CD-EA596E0F8674}" srcOrd="0" destOrd="0" presId="urn:microsoft.com/office/officeart/2018/2/layout/IconLabelList"/>
    <dgm:cxn modelId="{33D0304D-7FA7-404E-B0EB-5CAF86760FC7}" srcId="{C58A8AAC-FBAE-4929-BBDD-8227F3916DB2}" destId="{4B065835-8C09-4D44-9164-1D32DC7D4AB3}" srcOrd="0" destOrd="0" parTransId="{6577F38D-AE6F-4FBA-B5B8-319DF9B5B2B3}" sibTransId="{1DE4B839-3ED3-4F81-AE26-2EF74E8B1CBC}"/>
    <dgm:cxn modelId="{A60383A1-9B53-4C3F-BC6D-C8F4138B65FE}" srcId="{C58A8AAC-FBAE-4929-BBDD-8227F3916DB2}" destId="{0316CCA2-1979-4350-B9A8-794F2FA9E457}" srcOrd="2" destOrd="0" parTransId="{3B3B8C76-BC1A-49E4-AB4D-011C2B5FB84A}" sibTransId="{CC289AFF-5B85-4C8E-A861-0665C1E824EB}"/>
    <dgm:cxn modelId="{8AB596B2-5FB9-4F73-8B15-391E89492CCF}" type="presOf" srcId="{C58A8AAC-FBAE-4929-BBDD-8227F3916DB2}" destId="{DFF62B9C-3A50-4E98-92D8-A5F427EAB217}" srcOrd="0" destOrd="0" presId="urn:microsoft.com/office/officeart/2018/2/layout/IconLabelList"/>
    <dgm:cxn modelId="{1DFB7CDB-DB29-43BC-8155-9D7270E54482}" srcId="{C58A8AAC-FBAE-4929-BBDD-8227F3916DB2}" destId="{504C1C07-8B4C-4EE4-88F0-D4634326DFE6}" srcOrd="1" destOrd="0" parTransId="{D020E36D-BBA3-475E-A3E8-8A3E57DC0954}" sibTransId="{79F4C473-A7D1-45E5-9B5B-E3D6D3D55312}"/>
    <dgm:cxn modelId="{23C51D74-BAEF-456F-8C3D-EF205A85F538}" type="presParOf" srcId="{DFF62B9C-3A50-4E98-92D8-A5F427EAB217}" destId="{71D025C7-4373-4B62-A328-3C1F72E6ECD5}" srcOrd="0" destOrd="0" presId="urn:microsoft.com/office/officeart/2018/2/layout/IconLabelList"/>
    <dgm:cxn modelId="{03940F47-0466-4082-821E-153D602C9090}" type="presParOf" srcId="{71D025C7-4373-4B62-A328-3C1F72E6ECD5}" destId="{D6EE841E-9006-4DBA-9983-EF199A75B108}" srcOrd="0" destOrd="0" presId="urn:microsoft.com/office/officeart/2018/2/layout/IconLabelList"/>
    <dgm:cxn modelId="{74280F1C-2FB0-4A65-92AF-977A7A7BF435}" type="presParOf" srcId="{71D025C7-4373-4B62-A328-3C1F72E6ECD5}" destId="{870A9D29-E802-4683-9D98-81EDD3F07B40}" srcOrd="1" destOrd="0" presId="urn:microsoft.com/office/officeart/2018/2/layout/IconLabelList"/>
    <dgm:cxn modelId="{CA00B7D3-F224-4DE2-A90C-20F90E8C313A}" type="presParOf" srcId="{71D025C7-4373-4B62-A328-3C1F72E6ECD5}" destId="{D71C4E27-78D7-4A21-84CD-EA596E0F8674}" srcOrd="2" destOrd="0" presId="urn:microsoft.com/office/officeart/2018/2/layout/IconLabelList"/>
    <dgm:cxn modelId="{B3049D83-651F-4B61-A996-1278A3A49C4F}" type="presParOf" srcId="{DFF62B9C-3A50-4E98-92D8-A5F427EAB217}" destId="{6BC9C21F-C3A2-49D1-822B-B5CE72BFB6B0}" srcOrd="1" destOrd="0" presId="urn:microsoft.com/office/officeart/2018/2/layout/IconLabelList"/>
    <dgm:cxn modelId="{16FC496E-4B9A-4381-8E85-E92D4F97E5D5}" type="presParOf" srcId="{DFF62B9C-3A50-4E98-92D8-A5F427EAB217}" destId="{A39BEF3A-FB39-4E2F-97E4-1626100BBA3A}" srcOrd="2" destOrd="0" presId="urn:microsoft.com/office/officeart/2018/2/layout/IconLabelList"/>
    <dgm:cxn modelId="{9122F079-7C70-4288-A1CE-4669549536CD}" type="presParOf" srcId="{A39BEF3A-FB39-4E2F-97E4-1626100BBA3A}" destId="{A1700E6F-5A1A-442B-A497-2983C4026E6C}" srcOrd="0" destOrd="0" presId="urn:microsoft.com/office/officeart/2018/2/layout/IconLabelList"/>
    <dgm:cxn modelId="{94FB6EBA-A61A-4106-B0D6-2769E448FD75}" type="presParOf" srcId="{A39BEF3A-FB39-4E2F-97E4-1626100BBA3A}" destId="{F7058B54-F9D3-460E-B11C-FF8781F9245A}" srcOrd="1" destOrd="0" presId="urn:microsoft.com/office/officeart/2018/2/layout/IconLabelList"/>
    <dgm:cxn modelId="{88C4B751-B3D5-4AD7-9BA7-1B8C8D24F70D}" type="presParOf" srcId="{A39BEF3A-FB39-4E2F-97E4-1626100BBA3A}" destId="{CA894803-1278-4335-BE87-EA6D20EA7F45}" srcOrd="2" destOrd="0" presId="urn:microsoft.com/office/officeart/2018/2/layout/IconLabelList"/>
    <dgm:cxn modelId="{1871BE65-3FA9-4DE0-BD20-137395959A7C}" type="presParOf" srcId="{DFF62B9C-3A50-4E98-92D8-A5F427EAB217}" destId="{A04B887C-7D48-45AF-AE19-C11FFA8CFDB8}" srcOrd="3" destOrd="0" presId="urn:microsoft.com/office/officeart/2018/2/layout/IconLabelList"/>
    <dgm:cxn modelId="{F8642F72-45C2-4CD9-ABEB-8D4D8A71F22E}" type="presParOf" srcId="{DFF62B9C-3A50-4E98-92D8-A5F427EAB217}" destId="{9775CFFA-42CB-48ED-A474-206DB071F8DE}" srcOrd="4" destOrd="0" presId="urn:microsoft.com/office/officeart/2018/2/layout/IconLabelList"/>
    <dgm:cxn modelId="{63B8D77C-6C04-4785-8540-4A3796E75747}" type="presParOf" srcId="{9775CFFA-42CB-48ED-A474-206DB071F8DE}" destId="{867983CE-B1C3-4CAC-BD72-DE03340C2F48}" srcOrd="0" destOrd="0" presId="urn:microsoft.com/office/officeart/2018/2/layout/IconLabelList"/>
    <dgm:cxn modelId="{E6919668-109B-4058-B403-9051042B02B7}" type="presParOf" srcId="{9775CFFA-42CB-48ED-A474-206DB071F8DE}" destId="{281C315F-3BF6-4B8C-82CB-40E92B3A975B}" srcOrd="1" destOrd="0" presId="urn:microsoft.com/office/officeart/2018/2/layout/IconLabelList"/>
    <dgm:cxn modelId="{91A2C0AB-F670-43CD-AE26-111B83900DDB}" type="presParOf" srcId="{9775CFFA-42CB-48ED-A474-206DB071F8DE}" destId="{26253FE8-7286-482E-BE5D-81B427A4A16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E841E-9006-4DBA-9983-EF199A75B108}">
      <dsp:nvSpPr>
        <dsp:cNvPr id="0" name=""/>
        <dsp:cNvSpPr/>
      </dsp:nvSpPr>
      <dsp:spPr>
        <a:xfrm>
          <a:off x="904428" y="541179"/>
          <a:ext cx="1273810" cy="1261973"/>
        </a:xfrm>
        <a:prstGeom prst="rect">
          <a:avLst/>
        </a:prstGeom>
        <a:blipFill rotWithShape="1">
          <a:blip xmlns:r="http://schemas.openxmlformats.org/officeDocument/2006/relationships" r:embed="rId1"/>
          <a:srcRect/>
          <a:stretch>
            <a:fillRect l="-7000" r="-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1C4E27-78D7-4A21-84CD-EA596E0F8674}">
      <dsp:nvSpPr>
        <dsp:cNvPr id="0" name=""/>
        <dsp:cNvSpPr/>
      </dsp:nvSpPr>
      <dsp:spPr>
        <a:xfrm>
          <a:off x="220197" y="2124677"/>
          <a:ext cx="28043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Front-end Development</a:t>
          </a:r>
        </a:p>
      </dsp:txBody>
      <dsp:txXfrm>
        <a:off x="220197" y="2124677"/>
        <a:ext cx="2804385" cy="720000"/>
      </dsp:txXfrm>
    </dsp:sp>
    <dsp:sp modelId="{A1700E6F-5A1A-442B-A497-2983C4026E6C}">
      <dsp:nvSpPr>
        <dsp:cNvPr id="0" name=""/>
        <dsp:cNvSpPr/>
      </dsp:nvSpPr>
      <dsp:spPr>
        <a:xfrm>
          <a:off x="5577202" y="0"/>
          <a:ext cx="1261973" cy="1261973"/>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894803-1278-4335-BE87-EA6D20EA7F45}">
      <dsp:nvSpPr>
        <dsp:cNvPr id="0" name=""/>
        <dsp:cNvSpPr/>
      </dsp:nvSpPr>
      <dsp:spPr>
        <a:xfrm>
          <a:off x="3515350" y="2124677"/>
          <a:ext cx="28043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Integrating with SDN</a:t>
          </a:r>
        </a:p>
      </dsp:txBody>
      <dsp:txXfrm>
        <a:off x="3515350" y="2124677"/>
        <a:ext cx="2804385" cy="720000"/>
      </dsp:txXfrm>
    </dsp:sp>
    <dsp:sp modelId="{867983CE-B1C3-4CAC-BD72-DE03340C2F48}">
      <dsp:nvSpPr>
        <dsp:cNvPr id="0" name=""/>
        <dsp:cNvSpPr/>
      </dsp:nvSpPr>
      <dsp:spPr>
        <a:xfrm>
          <a:off x="7581710" y="512910"/>
          <a:ext cx="1261973" cy="1261973"/>
        </a:xfrm>
        <a:prstGeom prst="rect">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53FE8-7286-482E-BE5D-81B427A4A162}">
      <dsp:nvSpPr>
        <dsp:cNvPr id="0" name=""/>
        <dsp:cNvSpPr/>
      </dsp:nvSpPr>
      <dsp:spPr>
        <a:xfrm>
          <a:off x="6810503" y="2124677"/>
          <a:ext cx="28043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Develop Response System</a:t>
          </a:r>
        </a:p>
      </dsp:txBody>
      <dsp:txXfrm>
        <a:off x="6810503" y="2124677"/>
        <a:ext cx="280438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E841E-9006-4DBA-9983-EF199A75B108}">
      <dsp:nvSpPr>
        <dsp:cNvPr id="0" name=""/>
        <dsp:cNvSpPr/>
      </dsp:nvSpPr>
      <dsp:spPr>
        <a:xfrm>
          <a:off x="904428" y="541179"/>
          <a:ext cx="1273810" cy="1261973"/>
        </a:xfrm>
        <a:prstGeom prst="rect">
          <a:avLst/>
        </a:prstGeom>
        <a:blipFill rotWithShape="1">
          <a:blip xmlns:r="http://schemas.openxmlformats.org/officeDocument/2006/relationships" r:embed="rId1"/>
          <a:srcRect/>
          <a:stretch>
            <a:fillRect l="-7000" r="-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1C4E27-78D7-4A21-84CD-EA596E0F8674}">
      <dsp:nvSpPr>
        <dsp:cNvPr id="0" name=""/>
        <dsp:cNvSpPr/>
      </dsp:nvSpPr>
      <dsp:spPr>
        <a:xfrm>
          <a:off x="220197" y="2124677"/>
          <a:ext cx="28043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Front-end Development</a:t>
          </a:r>
        </a:p>
      </dsp:txBody>
      <dsp:txXfrm>
        <a:off x="220197" y="2124677"/>
        <a:ext cx="2804385" cy="720000"/>
      </dsp:txXfrm>
    </dsp:sp>
    <dsp:sp modelId="{A1700E6F-5A1A-442B-A497-2983C4026E6C}">
      <dsp:nvSpPr>
        <dsp:cNvPr id="0" name=""/>
        <dsp:cNvSpPr/>
      </dsp:nvSpPr>
      <dsp:spPr>
        <a:xfrm>
          <a:off x="5577202" y="0"/>
          <a:ext cx="1261973" cy="1261973"/>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894803-1278-4335-BE87-EA6D20EA7F45}">
      <dsp:nvSpPr>
        <dsp:cNvPr id="0" name=""/>
        <dsp:cNvSpPr/>
      </dsp:nvSpPr>
      <dsp:spPr>
        <a:xfrm>
          <a:off x="3515350" y="2124677"/>
          <a:ext cx="28043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Integrating with SDN</a:t>
          </a:r>
        </a:p>
      </dsp:txBody>
      <dsp:txXfrm>
        <a:off x="3515350" y="2124677"/>
        <a:ext cx="2804385" cy="720000"/>
      </dsp:txXfrm>
    </dsp:sp>
    <dsp:sp modelId="{867983CE-B1C3-4CAC-BD72-DE03340C2F48}">
      <dsp:nvSpPr>
        <dsp:cNvPr id="0" name=""/>
        <dsp:cNvSpPr/>
      </dsp:nvSpPr>
      <dsp:spPr>
        <a:xfrm>
          <a:off x="7581710" y="512910"/>
          <a:ext cx="1261973" cy="1261973"/>
        </a:xfrm>
        <a:prstGeom prst="rect">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253FE8-7286-482E-BE5D-81B427A4A162}">
      <dsp:nvSpPr>
        <dsp:cNvPr id="0" name=""/>
        <dsp:cNvSpPr/>
      </dsp:nvSpPr>
      <dsp:spPr>
        <a:xfrm>
          <a:off x="6810503" y="2124677"/>
          <a:ext cx="28043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Develop Response System</a:t>
          </a:r>
        </a:p>
      </dsp:txBody>
      <dsp:txXfrm>
        <a:off x="6810503" y="2124677"/>
        <a:ext cx="2804385"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3/15/2025</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3/15/2025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335608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15</a:t>
            </a:fld>
            <a:endParaRPr lang="en-US" dirty="0"/>
          </a:p>
        </p:txBody>
      </p:sp>
    </p:spTree>
    <p:extLst>
      <p:ext uri="{BB962C8B-B14F-4D97-AF65-F5344CB8AC3E}">
        <p14:creationId xmlns:p14="http://schemas.microsoft.com/office/powerpoint/2010/main" val="3986912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16</a:t>
            </a:fld>
            <a:endParaRPr lang="en-US" dirty="0"/>
          </a:p>
        </p:txBody>
      </p:sp>
    </p:spTree>
    <p:extLst>
      <p:ext uri="{BB962C8B-B14F-4D97-AF65-F5344CB8AC3E}">
        <p14:creationId xmlns:p14="http://schemas.microsoft.com/office/powerpoint/2010/main" val="2125366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A1C9B-AF40-B0F4-2E86-83067EC1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B21C7-51D6-8186-BA54-065164721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8670C5-B362-C6FD-744B-5CDE95E354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EBF567-B094-95A4-ABEE-34D6EA943CCC}"/>
              </a:ext>
            </a:extLst>
          </p:cNvPr>
          <p:cNvSpPr>
            <a:spLocks noGrp="1"/>
          </p:cNvSpPr>
          <p:nvPr>
            <p:ph type="sldNum" sz="quarter" idx="5"/>
          </p:nvPr>
        </p:nvSpPr>
        <p:spPr/>
        <p:txBody>
          <a:bodyPr/>
          <a:lstStyle/>
          <a:p>
            <a:fld id="{F07F282E-55F5-4803-B60F-09BA4600E538}" type="slidenum">
              <a:rPr lang="en-US" smtClean="0"/>
              <a:t>17</a:t>
            </a:fld>
            <a:endParaRPr lang="en-US" dirty="0"/>
          </a:p>
        </p:txBody>
      </p:sp>
    </p:spTree>
    <p:extLst>
      <p:ext uri="{BB962C8B-B14F-4D97-AF65-F5344CB8AC3E}">
        <p14:creationId xmlns:p14="http://schemas.microsoft.com/office/powerpoint/2010/main" val="3760071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1C5C-A98A-F684-53AA-4D0A7AB52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EA6292-08A9-4E54-FF49-C3CADA781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E2B9C-25FE-CB94-FD50-78D899387F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8FB43D-EF59-50E6-F7C3-C037291C3656}"/>
              </a:ext>
            </a:extLst>
          </p:cNvPr>
          <p:cNvSpPr>
            <a:spLocks noGrp="1"/>
          </p:cNvSpPr>
          <p:nvPr>
            <p:ph type="sldNum" sz="quarter" idx="5"/>
          </p:nvPr>
        </p:nvSpPr>
        <p:spPr/>
        <p:txBody>
          <a:bodyPr/>
          <a:lstStyle/>
          <a:p>
            <a:fld id="{54EEB602-95FC-483A-B12D-216A7AD7EA24}" type="slidenum">
              <a:rPr lang="en-US" smtClean="0"/>
              <a:t>18</a:t>
            </a:fld>
            <a:endParaRPr lang="en-US" dirty="0"/>
          </a:p>
        </p:txBody>
      </p:sp>
    </p:spTree>
    <p:extLst>
      <p:ext uri="{BB962C8B-B14F-4D97-AF65-F5344CB8AC3E}">
        <p14:creationId xmlns:p14="http://schemas.microsoft.com/office/powerpoint/2010/main" val="260942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B7B58-8221-68A9-31A2-BD4512FE2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5D689-A103-920C-D824-B0912B385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DF1F99-980B-2312-2E28-0B197B71F4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B457886-C301-E8D3-F129-E540641518A4}"/>
              </a:ext>
            </a:extLst>
          </p:cNvPr>
          <p:cNvSpPr>
            <a:spLocks noGrp="1"/>
          </p:cNvSpPr>
          <p:nvPr>
            <p:ph type="sldNum" sz="quarter" idx="5"/>
          </p:nvPr>
        </p:nvSpPr>
        <p:spPr/>
        <p:txBody>
          <a:bodyPr/>
          <a:lstStyle/>
          <a:p>
            <a:fld id="{F07F282E-55F5-4803-B60F-09BA4600E538}" type="slidenum">
              <a:rPr lang="en-US" smtClean="0"/>
              <a:t>19</a:t>
            </a:fld>
            <a:endParaRPr lang="en-US" dirty="0"/>
          </a:p>
        </p:txBody>
      </p:sp>
    </p:spTree>
    <p:extLst>
      <p:ext uri="{BB962C8B-B14F-4D97-AF65-F5344CB8AC3E}">
        <p14:creationId xmlns:p14="http://schemas.microsoft.com/office/powerpoint/2010/main" val="4142459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4BC8B-BED2-6105-072B-19AA43E0E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1F9AF-C514-AEC5-0E59-B060AC6D3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66BFC-9CA7-1A5C-2C19-7C5E4FE74D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C49DCE-B0E8-C07C-5492-A35CD110B6E5}"/>
              </a:ext>
            </a:extLst>
          </p:cNvPr>
          <p:cNvSpPr>
            <a:spLocks noGrp="1"/>
          </p:cNvSpPr>
          <p:nvPr>
            <p:ph type="sldNum" sz="quarter" idx="5"/>
          </p:nvPr>
        </p:nvSpPr>
        <p:spPr/>
        <p:txBody>
          <a:bodyPr/>
          <a:lstStyle/>
          <a:p>
            <a:fld id="{54EEB602-95FC-483A-B12D-216A7AD7EA24}" type="slidenum">
              <a:rPr lang="en-US" smtClean="0"/>
              <a:t>20</a:t>
            </a:fld>
            <a:endParaRPr lang="en-US" dirty="0"/>
          </a:p>
        </p:txBody>
      </p:sp>
    </p:spTree>
    <p:extLst>
      <p:ext uri="{BB962C8B-B14F-4D97-AF65-F5344CB8AC3E}">
        <p14:creationId xmlns:p14="http://schemas.microsoft.com/office/powerpoint/2010/main" val="2242219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D5FB3-13BA-83FF-78F1-C3B0F124D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FA373-742F-67E5-7CDB-D88595213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DB88C-92CB-4048-E3EA-AA9E74AE8E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2A32B3-2053-3B1A-732B-579CB5D4D7DC}"/>
              </a:ext>
            </a:extLst>
          </p:cNvPr>
          <p:cNvSpPr>
            <a:spLocks noGrp="1"/>
          </p:cNvSpPr>
          <p:nvPr>
            <p:ph type="sldNum" sz="quarter" idx="5"/>
          </p:nvPr>
        </p:nvSpPr>
        <p:spPr/>
        <p:txBody>
          <a:bodyPr/>
          <a:lstStyle/>
          <a:p>
            <a:fld id="{54EEB602-95FC-483A-B12D-216A7AD7EA24}" type="slidenum">
              <a:rPr lang="en-US" smtClean="0"/>
              <a:t>21</a:t>
            </a:fld>
            <a:endParaRPr lang="en-US" dirty="0"/>
          </a:p>
        </p:txBody>
      </p:sp>
    </p:spTree>
    <p:extLst>
      <p:ext uri="{BB962C8B-B14F-4D97-AF65-F5344CB8AC3E}">
        <p14:creationId xmlns:p14="http://schemas.microsoft.com/office/powerpoint/2010/main" val="3544901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2074A-4F8F-D05C-6954-B57C8ED9E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701DA-23C1-10FD-855A-B535B06676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392094-E285-0A8A-43B2-7B972AE585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BA70D3-EEEE-39C2-EAE4-4187501EE948}"/>
              </a:ext>
            </a:extLst>
          </p:cNvPr>
          <p:cNvSpPr>
            <a:spLocks noGrp="1"/>
          </p:cNvSpPr>
          <p:nvPr>
            <p:ph type="sldNum" sz="quarter" idx="5"/>
          </p:nvPr>
        </p:nvSpPr>
        <p:spPr/>
        <p:txBody>
          <a:bodyPr/>
          <a:lstStyle/>
          <a:p>
            <a:fld id="{54EEB602-95FC-483A-B12D-216A7AD7EA24}" type="slidenum">
              <a:rPr lang="en-US" smtClean="0"/>
              <a:t>22</a:t>
            </a:fld>
            <a:endParaRPr lang="en-US" dirty="0"/>
          </a:p>
        </p:txBody>
      </p:sp>
    </p:spTree>
    <p:extLst>
      <p:ext uri="{BB962C8B-B14F-4D97-AF65-F5344CB8AC3E}">
        <p14:creationId xmlns:p14="http://schemas.microsoft.com/office/powerpoint/2010/main" val="1142370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A7038-EB8C-CEFA-26D4-C103AA08D8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8749F-8D46-E3DD-80A9-2F18CCF50D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119D7-3F0C-64BB-1E80-D1C1FA1B17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DCED3-D1FF-B6CA-898A-DBD1923C6E6D}"/>
              </a:ext>
            </a:extLst>
          </p:cNvPr>
          <p:cNvSpPr>
            <a:spLocks noGrp="1"/>
          </p:cNvSpPr>
          <p:nvPr>
            <p:ph type="sldNum" sz="quarter" idx="5"/>
          </p:nvPr>
        </p:nvSpPr>
        <p:spPr/>
        <p:txBody>
          <a:bodyPr/>
          <a:lstStyle/>
          <a:p>
            <a:fld id="{54EEB602-95FC-483A-B12D-216A7AD7EA24}" type="slidenum">
              <a:rPr lang="en-US" smtClean="0"/>
              <a:t>23</a:t>
            </a:fld>
            <a:endParaRPr lang="en-US" dirty="0"/>
          </a:p>
        </p:txBody>
      </p:sp>
    </p:spTree>
    <p:extLst>
      <p:ext uri="{BB962C8B-B14F-4D97-AF65-F5344CB8AC3E}">
        <p14:creationId xmlns:p14="http://schemas.microsoft.com/office/powerpoint/2010/main" val="2198738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33C27-C688-70D4-E614-061840692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AB96C-1A0C-DB59-2316-136E387A0A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0E1E95-29FF-B826-AA40-F1F6795A6A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8F1D44-5675-020B-CB93-4EB1F8AA7987}"/>
              </a:ext>
            </a:extLst>
          </p:cNvPr>
          <p:cNvSpPr>
            <a:spLocks noGrp="1"/>
          </p:cNvSpPr>
          <p:nvPr>
            <p:ph type="sldNum" sz="quarter" idx="5"/>
          </p:nvPr>
        </p:nvSpPr>
        <p:spPr/>
        <p:txBody>
          <a:bodyPr/>
          <a:lstStyle/>
          <a:p>
            <a:fld id="{54EEB602-95FC-483A-B12D-216A7AD7EA24}" type="slidenum">
              <a:rPr lang="en-US" smtClean="0"/>
              <a:t>26</a:t>
            </a:fld>
            <a:endParaRPr lang="en-US" dirty="0"/>
          </a:p>
        </p:txBody>
      </p:sp>
    </p:spTree>
    <p:extLst>
      <p:ext uri="{BB962C8B-B14F-4D97-AF65-F5344CB8AC3E}">
        <p14:creationId xmlns:p14="http://schemas.microsoft.com/office/powerpoint/2010/main" val="15669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6B3A6-44CB-6674-D277-B2642031F9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9EBE4-76A4-6095-E74A-3835FAC28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BC80D3-7858-C851-26C5-91A20779BA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94A3E6-B8D7-2A38-4DF5-9E21C2A52F5F}"/>
              </a:ext>
            </a:extLst>
          </p:cNvPr>
          <p:cNvSpPr>
            <a:spLocks noGrp="1"/>
          </p:cNvSpPr>
          <p:nvPr>
            <p:ph type="sldNum" sz="quarter" idx="5"/>
          </p:nvPr>
        </p:nvSpPr>
        <p:spPr/>
        <p:txBody>
          <a:bodyPr/>
          <a:lstStyle/>
          <a:p>
            <a:fld id="{54EEB602-95FC-483A-B12D-216A7AD7EA24}" type="slidenum">
              <a:rPr lang="en-US" smtClean="0"/>
              <a:t>27</a:t>
            </a:fld>
            <a:endParaRPr lang="en-US" dirty="0"/>
          </a:p>
        </p:txBody>
      </p:sp>
    </p:spTree>
    <p:extLst>
      <p:ext uri="{BB962C8B-B14F-4D97-AF65-F5344CB8AC3E}">
        <p14:creationId xmlns:p14="http://schemas.microsoft.com/office/powerpoint/2010/main" val="3232762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28</a:t>
            </a:fld>
            <a:endParaRPr lang="en-US" dirty="0"/>
          </a:p>
        </p:txBody>
      </p:sp>
    </p:spTree>
    <p:extLst>
      <p:ext uri="{BB962C8B-B14F-4D97-AF65-F5344CB8AC3E}">
        <p14:creationId xmlns:p14="http://schemas.microsoft.com/office/powerpoint/2010/main" val="30317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03C59-99E4-554F-17E0-FCAC2BA42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807F0-2A37-A38C-F83E-6CC1F4956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D1BDC0-508E-D3AB-A6A8-6C228A4548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BB90570-311F-CBE5-36FF-AC924020B84E}"/>
              </a:ext>
            </a:extLst>
          </p:cNvPr>
          <p:cNvSpPr>
            <a:spLocks noGrp="1"/>
          </p:cNvSpPr>
          <p:nvPr>
            <p:ph type="sldNum" sz="quarter" idx="5"/>
          </p:nvPr>
        </p:nvSpPr>
        <p:spPr/>
        <p:txBody>
          <a:bodyPr/>
          <a:lstStyle/>
          <a:p>
            <a:fld id="{F07F282E-55F5-4803-B60F-09BA4600E538}" type="slidenum">
              <a:rPr lang="en-US" smtClean="0"/>
              <a:t>29</a:t>
            </a:fld>
            <a:endParaRPr lang="en-US" dirty="0"/>
          </a:p>
        </p:txBody>
      </p:sp>
    </p:spTree>
    <p:extLst>
      <p:ext uri="{BB962C8B-B14F-4D97-AF65-F5344CB8AC3E}">
        <p14:creationId xmlns:p14="http://schemas.microsoft.com/office/powerpoint/2010/main" val="351731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B6C0C-949D-67F2-EE2D-26D75CA2A4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E64C1-EEAA-A095-C18E-EAA029F88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32C59-6170-D740-58F4-11638299CC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1B9DD6-CB21-9361-051A-9CD0A1579B3D}"/>
              </a:ext>
            </a:extLst>
          </p:cNvPr>
          <p:cNvSpPr>
            <a:spLocks noGrp="1"/>
          </p:cNvSpPr>
          <p:nvPr>
            <p:ph type="sldNum" sz="quarter" idx="5"/>
          </p:nvPr>
        </p:nvSpPr>
        <p:spPr/>
        <p:txBody>
          <a:bodyPr/>
          <a:lstStyle/>
          <a:p>
            <a:fld id="{54EEB602-95FC-483A-B12D-216A7AD7EA24}" type="slidenum">
              <a:rPr lang="en-US" smtClean="0"/>
              <a:t>30</a:t>
            </a:fld>
            <a:endParaRPr lang="en-US" dirty="0"/>
          </a:p>
        </p:txBody>
      </p:sp>
    </p:spTree>
    <p:extLst>
      <p:ext uri="{BB962C8B-B14F-4D97-AF65-F5344CB8AC3E}">
        <p14:creationId xmlns:p14="http://schemas.microsoft.com/office/powerpoint/2010/main" val="2747241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31</a:t>
            </a:fld>
            <a:endParaRPr lang="en-US" dirty="0"/>
          </a:p>
        </p:txBody>
      </p:sp>
    </p:spTree>
    <p:extLst>
      <p:ext uri="{BB962C8B-B14F-4D97-AF65-F5344CB8AC3E}">
        <p14:creationId xmlns:p14="http://schemas.microsoft.com/office/powerpoint/2010/main" val="3572555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32</a:t>
            </a:fld>
            <a:endParaRPr lang="en-US" dirty="0"/>
          </a:p>
        </p:txBody>
      </p:sp>
    </p:spTree>
    <p:extLst>
      <p:ext uri="{BB962C8B-B14F-4D97-AF65-F5344CB8AC3E}">
        <p14:creationId xmlns:p14="http://schemas.microsoft.com/office/powerpoint/2010/main" val="2714327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33</a:t>
            </a:fld>
            <a:endParaRPr lang="en-US" dirty="0"/>
          </a:p>
        </p:txBody>
      </p:sp>
    </p:spTree>
    <p:extLst>
      <p:ext uri="{BB962C8B-B14F-4D97-AF65-F5344CB8AC3E}">
        <p14:creationId xmlns:p14="http://schemas.microsoft.com/office/powerpoint/2010/main" val="2221603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37</a:t>
            </a:fld>
            <a:endParaRPr lang="en-US" dirty="0"/>
          </a:p>
        </p:txBody>
      </p:sp>
    </p:spTree>
    <p:extLst>
      <p:ext uri="{BB962C8B-B14F-4D97-AF65-F5344CB8AC3E}">
        <p14:creationId xmlns:p14="http://schemas.microsoft.com/office/powerpoint/2010/main" val="601518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38</a:t>
            </a:fld>
            <a:endParaRPr lang="en-US" dirty="0"/>
          </a:p>
        </p:txBody>
      </p:sp>
    </p:spTree>
    <p:extLst>
      <p:ext uri="{BB962C8B-B14F-4D97-AF65-F5344CB8AC3E}">
        <p14:creationId xmlns:p14="http://schemas.microsoft.com/office/powerpoint/2010/main" val="3986912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39</a:t>
            </a:fld>
            <a:endParaRPr lang="en-US" dirty="0"/>
          </a:p>
        </p:txBody>
      </p:sp>
    </p:spTree>
    <p:extLst>
      <p:ext uri="{BB962C8B-B14F-4D97-AF65-F5344CB8AC3E}">
        <p14:creationId xmlns:p14="http://schemas.microsoft.com/office/powerpoint/2010/main" val="2125366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3</a:t>
            </a:fld>
            <a:endParaRPr lang="en-US" dirty="0"/>
          </a:p>
        </p:txBody>
      </p:sp>
    </p:spTree>
    <p:extLst>
      <p:ext uri="{BB962C8B-B14F-4D97-AF65-F5344CB8AC3E}">
        <p14:creationId xmlns:p14="http://schemas.microsoft.com/office/powerpoint/2010/main" val="3743899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40</a:t>
            </a:fld>
            <a:endParaRPr lang="en-US" dirty="0"/>
          </a:p>
        </p:txBody>
      </p:sp>
    </p:spTree>
    <p:extLst>
      <p:ext uri="{BB962C8B-B14F-4D97-AF65-F5344CB8AC3E}">
        <p14:creationId xmlns:p14="http://schemas.microsoft.com/office/powerpoint/2010/main" val="580697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41</a:t>
            </a:fld>
            <a:endParaRPr lang="en-US" dirty="0"/>
          </a:p>
        </p:txBody>
      </p:sp>
    </p:spTree>
    <p:extLst>
      <p:ext uri="{BB962C8B-B14F-4D97-AF65-F5344CB8AC3E}">
        <p14:creationId xmlns:p14="http://schemas.microsoft.com/office/powerpoint/2010/main" val="2785591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B7B58-8221-68A9-31A2-BD4512FE2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5D689-A103-920C-D824-B0912B385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DF1F99-980B-2312-2E28-0B197B71F4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B457886-C301-E8D3-F129-E540641518A4}"/>
              </a:ext>
            </a:extLst>
          </p:cNvPr>
          <p:cNvSpPr>
            <a:spLocks noGrp="1"/>
          </p:cNvSpPr>
          <p:nvPr>
            <p:ph type="sldNum" sz="quarter" idx="5"/>
          </p:nvPr>
        </p:nvSpPr>
        <p:spPr/>
        <p:txBody>
          <a:bodyPr/>
          <a:lstStyle/>
          <a:p>
            <a:fld id="{F07F282E-55F5-4803-B60F-09BA4600E538}" type="slidenum">
              <a:rPr lang="en-US" smtClean="0"/>
              <a:t>42</a:t>
            </a:fld>
            <a:endParaRPr lang="en-US" dirty="0"/>
          </a:p>
        </p:txBody>
      </p:sp>
    </p:spTree>
    <p:extLst>
      <p:ext uri="{BB962C8B-B14F-4D97-AF65-F5344CB8AC3E}">
        <p14:creationId xmlns:p14="http://schemas.microsoft.com/office/powerpoint/2010/main" val="2477686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43</a:t>
            </a:fld>
            <a:endParaRPr lang="en-US" dirty="0"/>
          </a:p>
        </p:txBody>
      </p:sp>
    </p:spTree>
    <p:extLst>
      <p:ext uri="{BB962C8B-B14F-4D97-AF65-F5344CB8AC3E}">
        <p14:creationId xmlns:p14="http://schemas.microsoft.com/office/powerpoint/2010/main" val="890317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44</a:t>
            </a:fld>
            <a:endParaRPr lang="en-US" dirty="0"/>
          </a:p>
        </p:txBody>
      </p:sp>
    </p:spTree>
    <p:extLst>
      <p:ext uri="{BB962C8B-B14F-4D97-AF65-F5344CB8AC3E}">
        <p14:creationId xmlns:p14="http://schemas.microsoft.com/office/powerpoint/2010/main" val="770418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45</a:t>
            </a:fld>
            <a:endParaRPr lang="en-US" dirty="0"/>
          </a:p>
        </p:txBody>
      </p:sp>
    </p:spTree>
    <p:extLst>
      <p:ext uri="{BB962C8B-B14F-4D97-AF65-F5344CB8AC3E}">
        <p14:creationId xmlns:p14="http://schemas.microsoft.com/office/powerpoint/2010/main" val="2631015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46</a:t>
            </a:fld>
            <a:endParaRPr lang="en-US" dirty="0"/>
          </a:p>
        </p:txBody>
      </p:sp>
    </p:spTree>
    <p:extLst>
      <p:ext uri="{BB962C8B-B14F-4D97-AF65-F5344CB8AC3E}">
        <p14:creationId xmlns:p14="http://schemas.microsoft.com/office/powerpoint/2010/main" val="255743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47</a:t>
            </a:fld>
            <a:endParaRPr lang="en-US" dirty="0"/>
          </a:p>
        </p:txBody>
      </p:sp>
    </p:spTree>
    <p:extLst>
      <p:ext uri="{BB962C8B-B14F-4D97-AF65-F5344CB8AC3E}">
        <p14:creationId xmlns:p14="http://schemas.microsoft.com/office/powerpoint/2010/main" val="1760219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48</a:t>
            </a:fld>
            <a:endParaRPr lang="en-US" dirty="0"/>
          </a:p>
        </p:txBody>
      </p:sp>
    </p:spTree>
    <p:extLst>
      <p:ext uri="{BB962C8B-B14F-4D97-AF65-F5344CB8AC3E}">
        <p14:creationId xmlns:p14="http://schemas.microsoft.com/office/powerpoint/2010/main" val="1020468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49</a:t>
            </a:fld>
            <a:endParaRPr lang="en-US" dirty="0"/>
          </a:p>
        </p:txBody>
      </p:sp>
    </p:spTree>
    <p:extLst>
      <p:ext uri="{BB962C8B-B14F-4D97-AF65-F5344CB8AC3E}">
        <p14:creationId xmlns:p14="http://schemas.microsoft.com/office/powerpoint/2010/main" val="818640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50</a:t>
            </a:fld>
            <a:endParaRPr lang="en-US" dirty="0"/>
          </a:p>
        </p:txBody>
      </p:sp>
    </p:spTree>
    <p:extLst>
      <p:ext uri="{BB962C8B-B14F-4D97-AF65-F5344CB8AC3E}">
        <p14:creationId xmlns:p14="http://schemas.microsoft.com/office/powerpoint/2010/main" val="3204097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5</a:t>
            </a:fld>
            <a:endParaRPr lang="en-US" dirty="0"/>
          </a:p>
        </p:txBody>
      </p:sp>
    </p:spTree>
    <p:extLst>
      <p:ext uri="{BB962C8B-B14F-4D97-AF65-F5344CB8AC3E}">
        <p14:creationId xmlns:p14="http://schemas.microsoft.com/office/powerpoint/2010/main" val="2191268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6</a:t>
            </a:fld>
            <a:endParaRPr lang="en-US" dirty="0"/>
          </a:p>
        </p:txBody>
      </p:sp>
    </p:spTree>
    <p:extLst>
      <p:ext uri="{BB962C8B-B14F-4D97-AF65-F5344CB8AC3E}">
        <p14:creationId xmlns:p14="http://schemas.microsoft.com/office/powerpoint/2010/main" val="335608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8</a:t>
            </a:fld>
            <a:endParaRPr lang="en-US" dirty="0"/>
          </a:p>
        </p:txBody>
      </p:sp>
    </p:spTree>
    <p:extLst>
      <p:ext uri="{BB962C8B-B14F-4D97-AF65-F5344CB8AC3E}">
        <p14:creationId xmlns:p14="http://schemas.microsoft.com/office/powerpoint/2010/main" val="2191268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11</a:t>
            </a:fld>
            <a:endParaRPr lang="en-US" dirty="0"/>
          </a:p>
        </p:txBody>
      </p:sp>
    </p:spTree>
    <p:extLst>
      <p:ext uri="{BB962C8B-B14F-4D97-AF65-F5344CB8AC3E}">
        <p14:creationId xmlns:p14="http://schemas.microsoft.com/office/powerpoint/2010/main" val="2714327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12</a:t>
            </a:fld>
            <a:endParaRPr lang="en-US" dirty="0"/>
          </a:p>
        </p:txBody>
      </p:sp>
    </p:spTree>
    <p:extLst>
      <p:ext uri="{BB962C8B-B14F-4D97-AF65-F5344CB8AC3E}">
        <p14:creationId xmlns:p14="http://schemas.microsoft.com/office/powerpoint/2010/main" val="222160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r>
              <a:rPr lang="en-US"/>
              <a:t>9/8/20XX</a:t>
            </a:r>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r>
              <a:rPr lang="en-US"/>
              <a:t>Presentation Title</a:t>
            </a:r>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33062062"/>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35236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9/8/20XX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157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9134"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361923"/>
            <a:ext cx="6623040" cy="1421898"/>
          </a:xfrm>
        </p:spPr>
        <p:txBody>
          <a:bodyPr anchor="b" anchorCtr="0">
            <a:noAutofit/>
          </a:bodyPr>
          <a:lstStyle>
            <a:lvl1pPr>
              <a:lnSpc>
                <a:spcPct val="100000"/>
              </a:lnSpc>
              <a:defRPr sz="3200"/>
            </a:lvl1pPr>
          </a:lstStyle>
          <a:p>
            <a:r>
              <a:rPr lang="en-US" dirty="0"/>
              <a:t>Click to add title</a:t>
            </a:r>
          </a:p>
        </p:txBody>
      </p:sp>
      <p:sp>
        <p:nvSpPr>
          <p:cNvPr id="3" name="Content Placeholder 2">
            <a:extLst>
              <a:ext uri="{FF2B5EF4-FFF2-40B4-BE49-F238E27FC236}">
                <a16:creationId xmlns:a16="http://schemas.microsoft.com/office/drawing/2014/main" id="{C40EA5BF-04A6-2B17-0703-8419C4DB97FF}"/>
              </a:ext>
            </a:extLst>
          </p:cNvPr>
          <p:cNvSpPr>
            <a:spLocks noGrp="1"/>
          </p:cNvSpPr>
          <p:nvPr>
            <p:ph sz="quarter" idx="14" hasCustomPrompt="1"/>
          </p:nvPr>
        </p:nvSpPr>
        <p:spPr>
          <a:xfrm>
            <a:off x="787399" y="2916772"/>
            <a:ext cx="6622819" cy="2852639"/>
          </a:xfrm>
        </p:spPr>
        <p:txBody>
          <a:bodyPr anchor="t"/>
          <a:lstStyle>
            <a:lvl1pPr marL="0" indent="0">
              <a:lnSpc>
                <a:spcPct val="125000"/>
              </a:lnSpc>
              <a:spcAft>
                <a:spcPts val="600"/>
              </a:spcAft>
              <a:buNone/>
              <a:defRPr sz="2000" b="0"/>
            </a:lvl1pPr>
            <a:lvl2pPr>
              <a:lnSpc>
                <a:spcPct val="125000"/>
              </a:lnSpc>
              <a:spcAft>
                <a:spcPts val="600"/>
              </a:spcAft>
              <a:defRPr/>
            </a:lvl2pPr>
            <a:lvl3pPr>
              <a:lnSpc>
                <a:spcPct val="125000"/>
              </a:lnSpc>
              <a:spcAft>
                <a:spcPts val="600"/>
              </a:spcAft>
              <a:defRPr/>
            </a:lvl3pPr>
            <a:lvl4pPr>
              <a:lnSpc>
                <a:spcPct val="125000"/>
              </a:lnSpc>
              <a:spcAft>
                <a:spcPts val="600"/>
              </a:spcAft>
              <a:defRPr/>
            </a:lvl4pPr>
            <a:lvl5pPr>
              <a:lnSpc>
                <a:spcPct val="125000"/>
              </a:lnSpc>
              <a:spcAft>
                <a:spcPts val="600"/>
              </a:spcAf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dirty="0"/>
              <a:t>9/8/20XX</a:t>
            </a:r>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BD79D74E-6357-D3E7-30C0-09B4B82BA321}"/>
              </a:ext>
              <a:ext uri="{C183D7F6-B498-43B3-948B-1728B52AA6E4}">
                <adec:decorative xmlns:adec="http://schemas.microsoft.com/office/drawing/2017/decorative" val="1"/>
              </a:ext>
            </a:extLst>
          </p:cNvPr>
          <p:cNvSpPr/>
          <p:nvPr userDrawn="1"/>
        </p:nvSpPr>
        <p:spPr>
          <a:xfrm>
            <a:off x="8203482" y="1095507"/>
            <a:ext cx="3997653" cy="50168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534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 Pictur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1" y="825689"/>
            <a:ext cx="7685728" cy="3741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30" y="825687"/>
            <a:ext cx="5957384" cy="3741551"/>
          </a:xfrm>
        </p:spPr>
        <p:txBody>
          <a:bodyPr tIns="182880" anchor="ctr" anchorCtr="0">
            <a:noAutofit/>
          </a:bodyPr>
          <a:lstStyle>
            <a:lvl1pPr>
              <a:lnSpc>
                <a:spcPct val="100000"/>
              </a:lnSpc>
              <a:defRPr sz="40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3601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p:nvPr>
        </p:nvSpPr>
        <p:spPr>
          <a:xfrm>
            <a:off x="7710836" y="-2"/>
            <a:ext cx="44811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marL="0" indent="0" algn="ctr">
              <a:buNone/>
              <a:defRPr sz="1400"/>
            </a:lvl1pPr>
          </a:lstStyle>
          <a:p>
            <a:r>
              <a:rPr lang="en-US"/>
              <a:t>Click icon to add picture</a:t>
            </a: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42498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143079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 uri="{C183D7F6-B498-43B3-948B-1728B52AA6E4}">
                <adec:decorative xmlns:adec="http://schemas.microsoft.com/office/drawing/2017/decorative" val="1"/>
              </a:ext>
            </a:extLst>
          </p:cNvPr>
          <p:cNvSpPr/>
          <p:nvPr userDrawn="1"/>
        </p:nvSpPr>
        <p:spPr>
          <a:xfrm>
            <a:off x="6410325" y="-4078"/>
            <a:ext cx="5787773"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 uri="{C183D7F6-B498-43B3-948B-1728B52AA6E4}">
                <adec:decorative xmlns:adec="http://schemas.microsoft.com/office/drawing/2017/decorative" val="1"/>
              </a:ext>
            </a:extLst>
          </p:cNvPr>
          <p:cNvSpPr/>
          <p:nvPr userDrawn="1"/>
        </p:nvSpPr>
        <p:spPr>
          <a:xfrm>
            <a:off x="1524" y="1031500"/>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 uri="{C183D7F6-B498-43B3-948B-1728B52AA6E4}">
                <adec:decorative xmlns:adec="http://schemas.microsoft.com/office/drawing/2017/decorative" val="1"/>
              </a:ext>
            </a:extLst>
          </p:cNvPr>
          <p:cNvSpPr/>
          <p:nvPr userDrawn="1"/>
        </p:nvSpPr>
        <p:spPr>
          <a:xfrm>
            <a:off x="6446677" y="1095508"/>
            <a:ext cx="5742273"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8EC5ED-FCAE-682A-C050-58786819ECD3}"/>
              </a:ext>
            </a:extLst>
          </p:cNvPr>
          <p:cNvSpPr>
            <a:spLocks noGrp="1"/>
          </p:cNvSpPr>
          <p:nvPr>
            <p:ph type="title"/>
          </p:nvPr>
        </p:nvSpPr>
        <p:spPr>
          <a:xfrm>
            <a:off x="6757416" y="1316736"/>
            <a:ext cx="5120640" cy="3392424"/>
          </a:xfrm>
        </p:spPr>
        <p:txBody>
          <a:bodyPr anchor="b"/>
          <a:lstStyle>
            <a:lvl1pPr>
              <a:lnSpc>
                <a:spcPct val="100000"/>
              </a:lnSpc>
              <a:defRPr/>
            </a:lvl1pPr>
          </a:lstStyle>
          <a:p>
            <a:r>
              <a:rPr lang="en-US"/>
              <a:t>Click to edit Master title style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6749828" y="4816366"/>
            <a:ext cx="5125300" cy="1068929"/>
          </a:xfrm>
        </p:spPr>
        <p:txBody>
          <a:bodyPr anchor="t" anchorCtr="0">
            <a:noAutofit/>
          </a:bodyPr>
          <a:lstStyle>
            <a:lvl1pPr marL="0" indent="0">
              <a:lnSpc>
                <a:spcPct val="100000"/>
              </a:lnSpc>
              <a:buNone/>
              <a:defRPr sz="2000" b="0"/>
            </a:lvl1pPr>
          </a:lstStyle>
          <a:p>
            <a:r>
              <a:rPr lang="en-US" sz="2000" dirty="0">
                <a:solidFill>
                  <a:schemeClr val="tx2"/>
                </a:solidFill>
              </a:rPr>
              <a:t>Click to add subtitle</a:t>
            </a:r>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p:nvPr>
        </p:nvSpPr>
        <p:spPr>
          <a:xfrm>
            <a:off x="-6099" y="1095509"/>
            <a:ext cx="6391656" cy="5016892"/>
          </a:xfrm>
        </p:spPr>
        <p:txBody>
          <a:bodyPr anchor="t">
            <a:normAutofit/>
          </a:bodyPr>
          <a:lstStyle>
            <a:lvl1pPr marL="0" indent="0" algn="ctr">
              <a:buNone/>
              <a:defRPr sz="1400"/>
            </a:lvl1pPr>
          </a:lstStyle>
          <a:p>
            <a:r>
              <a:rPr lang="en-US"/>
              <a:t>Click icon to add picture</a:t>
            </a:r>
            <a:endParaRPr lang="en-US" dirty="0"/>
          </a:p>
        </p:txBody>
      </p:sp>
      <p:sp>
        <p:nvSpPr>
          <p:cNvPr id="32" name="Rectangle 31">
            <a:extLst>
              <a:ext uri="{FF2B5EF4-FFF2-40B4-BE49-F238E27FC236}">
                <a16:creationId xmlns:a16="http://schemas.microsoft.com/office/drawing/2014/main" id="{247A5DB4-1ED7-4630-89AF-F1802E44EF89}"/>
              </a:ext>
              <a:ext uri="{C183D7F6-B498-43B3-948B-1728B52AA6E4}">
                <adec:decorative xmlns:adec="http://schemas.microsoft.com/office/drawing/2017/decorative" val="1"/>
              </a:ext>
            </a:extLst>
          </p:cNvPr>
          <p:cNvSpPr/>
          <p:nvPr userDrawn="1"/>
        </p:nvSpPr>
        <p:spPr>
          <a:xfrm>
            <a:off x="0" y="6144405"/>
            <a:ext cx="644667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 uri="{C183D7F6-B498-43B3-948B-1728B52AA6E4}">
                <adec:decorative xmlns:adec="http://schemas.microsoft.com/office/drawing/2017/decorative" val="1"/>
              </a:ext>
            </a:extLst>
          </p:cNvPr>
          <p:cNvSpPr/>
          <p:nvPr userDrawn="1"/>
        </p:nvSpPr>
        <p:spPr>
          <a:xfrm>
            <a:off x="6446677" y="6167615"/>
            <a:ext cx="5742273"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 uri="{C183D7F6-B498-43B3-948B-1728B52AA6E4}">
                <adec:decorative xmlns:adec="http://schemas.microsoft.com/office/drawing/2017/decorative" val="1"/>
              </a:ext>
            </a:extLst>
          </p:cNvPr>
          <p:cNvSpPr/>
          <p:nvPr userDrawn="1"/>
        </p:nvSpPr>
        <p:spPr>
          <a:xfrm>
            <a:off x="1524" y="6112249"/>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 uri="{C183D7F6-B498-43B3-948B-1728B52AA6E4}">
                <adec:decorative xmlns:adec="http://schemas.microsoft.com/office/drawing/2017/decorative" val="1"/>
              </a:ext>
            </a:extLst>
          </p:cNvPr>
          <p:cNvSpPr/>
          <p:nvPr userDrawn="1"/>
        </p:nvSpPr>
        <p:spPr>
          <a:xfrm>
            <a:off x="637949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0742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ontent + Picture">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141023" y="167463"/>
            <a:ext cx="6408058" cy="1580890"/>
          </a:xfrm>
        </p:spPr>
        <p:txBody>
          <a:bodyPr anchor="b" anchorCtr="0">
            <a:noAutofit/>
          </a:bodyPr>
          <a:lstStyle>
            <a:lvl1pPr>
              <a:lnSpc>
                <a:spcPct val="100000"/>
              </a:lnSpc>
              <a:defRPr sz="3200"/>
            </a:lvl1pPr>
          </a:lstStyle>
          <a:p>
            <a:r>
              <a:rPr lang="en-US" dirty="0"/>
              <a:t>Click to add title</a:t>
            </a:r>
          </a:p>
        </p:txBody>
      </p:sp>
      <p:sp>
        <p:nvSpPr>
          <p:cNvPr id="4" name="Content Placeholder 3">
            <a:extLst>
              <a:ext uri="{FF2B5EF4-FFF2-40B4-BE49-F238E27FC236}">
                <a16:creationId xmlns:a16="http://schemas.microsoft.com/office/drawing/2014/main" id="{FFD78806-0532-B92A-4326-73941B4232E7}"/>
              </a:ext>
            </a:extLst>
          </p:cNvPr>
          <p:cNvSpPr>
            <a:spLocks noGrp="1"/>
          </p:cNvSpPr>
          <p:nvPr>
            <p:ph sz="quarter" idx="16" hasCustomPrompt="1"/>
          </p:nvPr>
        </p:nvSpPr>
        <p:spPr>
          <a:xfrm>
            <a:off x="0" y="0"/>
            <a:ext cx="4613275" cy="6858000"/>
          </a:xfrm>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DEB24183-BE19-B810-4EF4-D9959CAD150B}"/>
              </a:ext>
            </a:extLst>
          </p:cNvPr>
          <p:cNvSpPr>
            <a:spLocks noGrp="1"/>
          </p:cNvSpPr>
          <p:nvPr>
            <p:ph sz="quarter" idx="15" hasCustomPrompt="1"/>
          </p:nvPr>
        </p:nvSpPr>
        <p:spPr>
          <a:xfrm>
            <a:off x="5140405" y="1959427"/>
            <a:ext cx="6408665" cy="4161653"/>
          </a:xfrm>
        </p:spPr>
        <p:txBody>
          <a:bodyPr anchor="t">
            <a:normAutofit/>
          </a:bodyPr>
          <a:lstStyle>
            <a:lvl1pPr marL="0" indent="0">
              <a:lnSpc>
                <a:spcPct val="100000"/>
              </a:lnSpc>
              <a:spcAft>
                <a:spcPts val="600"/>
              </a:spcAft>
              <a:buNone/>
              <a:defRPr sz="1800" b="0"/>
            </a:lvl1pPr>
            <a:lvl2pPr>
              <a:lnSpc>
                <a:spcPct val="100000"/>
              </a:lnSpc>
              <a:spcAft>
                <a:spcPts val="600"/>
              </a:spcAft>
              <a:defRPr sz="1800"/>
            </a:lvl2pPr>
            <a:lvl3pPr>
              <a:lnSpc>
                <a:spcPct val="100000"/>
              </a:lnSpc>
              <a:spcAft>
                <a:spcPts val="600"/>
              </a:spcAft>
              <a:defRPr sz="1800"/>
            </a:lvl3pPr>
            <a:lvl4pPr>
              <a:lnSpc>
                <a:spcPct val="100000"/>
              </a:lnSpc>
              <a:spcAft>
                <a:spcPts val="600"/>
              </a:spcAft>
              <a:defRPr sz="1800"/>
            </a:lvl4pPr>
            <a:lvl5pPr>
              <a:lnSpc>
                <a:spcPct val="100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CD15B6AB-EFBA-3087-EC3D-8DA945B70C0F}"/>
              </a:ext>
            </a:extLst>
          </p:cNvPr>
          <p:cNvSpPr>
            <a:spLocks noGrp="1"/>
          </p:cNvSpPr>
          <p:nvPr>
            <p:ph type="ftr" sz="quarter" idx="11"/>
          </p:nvPr>
        </p:nvSpPr>
        <p:spPr>
          <a:xfrm>
            <a:off x="5140405" y="6309360"/>
            <a:ext cx="3982428" cy="457200"/>
          </a:xfrm>
        </p:spPr>
        <p:txBody>
          <a:bodyPr/>
          <a:lstStyle>
            <a:lvl1pPr algn="ctr">
              <a:defRPr>
                <a:effectLst/>
              </a:defRPr>
            </a:lvl1pPr>
          </a:lstStyle>
          <a:p>
            <a:pPr algn="l"/>
            <a:r>
              <a:rPr lang="en-US" dirty="0"/>
              <a:t>Presentation Title</a:t>
            </a:r>
          </a:p>
        </p:txBody>
      </p:sp>
      <p:sp>
        <p:nvSpPr>
          <p:cNvPr id="10" name="Date Placeholder 3">
            <a:extLst>
              <a:ext uri="{FF2B5EF4-FFF2-40B4-BE49-F238E27FC236}">
                <a16:creationId xmlns:a16="http://schemas.microsoft.com/office/drawing/2014/main" id="{6A3371A6-1409-7906-744F-59D906DF6755}"/>
              </a:ext>
            </a:extLst>
          </p:cNvPr>
          <p:cNvSpPr>
            <a:spLocks noGrp="1"/>
          </p:cNvSpPr>
          <p:nvPr>
            <p:ph type="dt" sz="half" idx="10"/>
          </p:nvPr>
        </p:nvSpPr>
        <p:spPr>
          <a:xfrm>
            <a:off x="9238415" y="6309360"/>
            <a:ext cx="1215204" cy="457200"/>
          </a:xfrm>
        </p:spPr>
        <p:txBody>
          <a:bodyPr/>
          <a:lstStyle>
            <a:lvl1pPr algn="ctr">
              <a:defRPr>
                <a:effectLst/>
              </a:defRPr>
            </a:lvl1pPr>
          </a:lstStyle>
          <a:p>
            <a:r>
              <a:rPr lang="en-US" dirty="0">
                <a:solidFill>
                  <a:schemeClr val="tx2"/>
                </a:solidFill>
              </a:rPr>
              <a:t>9/8/20XX</a:t>
            </a:r>
            <a:endParaRPr lang="en-US" dirty="0"/>
          </a:p>
        </p:txBody>
      </p:sp>
      <p:sp>
        <p:nvSpPr>
          <p:cNvPr id="11" name="Slide Number Placeholder 5">
            <a:extLst>
              <a:ext uri="{FF2B5EF4-FFF2-40B4-BE49-F238E27FC236}">
                <a16:creationId xmlns:a16="http://schemas.microsoft.com/office/drawing/2014/main" id="{8546652F-6212-09E9-1A75-28F7C8EEF073}"/>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68418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 Sub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8" y="1034477"/>
            <a:ext cx="9380431" cy="2614551"/>
          </a:xfrm>
        </p:spPr>
        <p:txBody>
          <a:bodyPr anchor="b"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EF94ADB5-E70F-B672-CBEB-D8194AEA79D5}"/>
              </a:ext>
            </a:extLst>
          </p:cNvPr>
          <p:cNvSpPr>
            <a:spLocks noGrp="1"/>
          </p:cNvSpPr>
          <p:nvPr>
            <p:ph type="body" sz="quarter" idx="10" hasCustomPrompt="1"/>
          </p:nvPr>
        </p:nvSpPr>
        <p:spPr>
          <a:xfrm>
            <a:off x="1386177" y="3649028"/>
            <a:ext cx="9380431" cy="2164715"/>
          </a:xfrm>
        </p:spPr>
        <p:txBody>
          <a:bodyPr anchor="t"/>
          <a:lstStyle>
            <a:lvl1pPr marL="0" indent="0">
              <a:lnSpc>
                <a:spcPct val="125000"/>
              </a:lnSpc>
              <a:buNone/>
              <a:defRPr lang="en-US" sz="2400" b="0" kern="1200" spc="150" baseline="0" dirty="0" smtClean="0">
                <a:solidFill>
                  <a:schemeClr val="bg1"/>
                </a:solidFill>
                <a:latin typeface="+mn-lt"/>
                <a:ea typeface="+mn-ea"/>
                <a:cs typeface="+mn-cs"/>
              </a:defRPr>
            </a:lvl1pPr>
            <a:lvl2pPr>
              <a:defRPr lang="en-US" sz="2400" b="0" kern="1200" spc="150" baseline="0" dirty="0" smtClean="0">
                <a:solidFill>
                  <a:schemeClr val="bg1"/>
                </a:solidFill>
                <a:latin typeface="+mn-lt"/>
                <a:ea typeface="+mn-ea"/>
                <a:cs typeface="+mn-cs"/>
              </a:defRPr>
            </a:lvl2pPr>
            <a:lvl3pPr>
              <a:defRPr lang="en-US" sz="2400" b="0" kern="1200" spc="150" baseline="0" dirty="0" smtClean="0">
                <a:solidFill>
                  <a:schemeClr val="bg1"/>
                </a:solidFill>
                <a:latin typeface="+mn-lt"/>
                <a:ea typeface="+mn-ea"/>
                <a:cs typeface="+mn-cs"/>
              </a:defRPr>
            </a:lvl3pPr>
            <a:lvl4pPr>
              <a:defRPr lang="en-US" sz="2400" b="0" kern="1200" spc="150" baseline="0" dirty="0" smtClean="0">
                <a:solidFill>
                  <a:schemeClr val="bg1"/>
                </a:solidFill>
                <a:latin typeface="+mn-lt"/>
                <a:ea typeface="+mn-ea"/>
                <a:cs typeface="+mn-cs"/>
              </a:defRPr>
            </a:lvl4pPr>
            <a:lvl5pPr>
              <a:defRPr lang="en-US" sz="2400" b="0" kern="1200" spc="150" baseline="0" dirty="0">
                <a:solidFill>
                  <a:schemeClr val="bg1"/>
                </a:solidFill>
                <a:latin typeface="+mn-lt"/>
                <a:ea typeface="+mn-ea"/>
                <a:cs typeface="+mn-cs"/>
              </a:defRPr>
            </a:lvl5pPr>
          </a:lstStyle>
          <a:p>
            <a:pPr lvl="0"/>
            <a:r>
              <a:rPr lang="en-US" dirty="0"/>
              <a:t>Click to add text</a:t>
            </a:r>
          </a:p>
        </p:txBody>
      </p:sp>
    </p:spTree>
    <p:extLst>
      <p:ext uri="{BB962C8B-B14F-4D97-AF65-F5344CB8AC3E}">
        <p14:creationId xmlns:p14="http://schemas.microsoft.com/office/powerpoint/2010/main" val="1935738827"/>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and 2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 uri="{C183D7F6-B498-43B3-948B-1728B52AA6E4}">
                <adec:decorative xmlns:adec="http://schemas.microsoft.com/office/drawing/2017/decorative" val="1"/>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 uri="{C183D7F6-B498-43B3-948B-1728B52AA6E4}">
                <adec:decorative xmlns:adec="http://schemas.microsoft.com/office/drawing/2017/decorative" val="1"/>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3752"/>
            <a:ext cx="10013709" cy="103327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15" name="Content Placeholder 2">
            <a:extLst>
              <a:ext uri="{FF2B5EF4-FFF2-40B4-BE49-F238E27FC236}">
                <a16:creationId xmlns:a16="http://schemas.microsoft.com/office/drawing/2014/main" id="{5778233C-CCEC-FC64-A709-616569B37D23}"/>
              </a:ext>
            </a:extLst>
          </p:cNvPr>
          <p:cNvSpPr>
            <a:spLocks noGrp="1"/>
          </p:cNvSpPr>
          <p:nvPr>
            <p:ph sz="quarter" idx="18" hasCustomPrompt="1"/>
          </p:nvPr>
        </p:nvSpPr>
        <p:spPr>
          <a:xfrm>
            <a:off x="1542563" y="502269"/>
            <a:ext cx="4753581"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67FEFA15-354D-6389-9102-922A664A73AE}"/>
              </a:ext>
            </a:extLst>
          </p:cNvPr>
          <p:cNvSpPr>
            <a:spLocks noGrp="1"/>
          </p:cNvSpPr>
          <p:nvPr>
            <p:ph sz="quarter" idx="19" hasCustomPrompt="1"/>
          </p:nvPr>
        </p:nvSpPr>
        <p:spPr>
          <a:xfrm>
            <a:off x="6966630" y="502269"/>
            <a:ext cx="4753581"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D874FDF0-F4BE-433D-86EE-9E1832D4388B}"/>
              </a:ext>
              <a:ext uri="{C183D7F6-B498-43B3-948B-1728B52AA6E4}">
                <adec:decorative xmlns:adec="http://schemas.microsoft.com/office/drawing/2017/decorative" val="1"/>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24306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2" name="Content Placeholder 2">
            <a:extLst>
              <a:ext uri="{FF2B5EF4-FFF2-40B4-BE49-F238E27FC236}">
                <a16:creationId xmlns:a16="http://schemas.microsoft.com/office/drawing/2014/main" id="{252AD8E1-37CB-EB1E-9394-A293E1F2107F}"/>
              </a:ext>
            </a:extLst>
          </p:cNvPr>
          <p:cNvSpPr>
            <a:spLocks noGrp="1"/>
          </p:cNvSpPr>
          <p:nvPr>
            <p:ph sz="quarter" idx="18" hasCustomPrompt="1"/>
          </p:nvPr>
        </p:nvSpPr>
        <p:spPr>
          <a:xfrm>
            <a:off x="1542563" y="2590800"/>
            <a:ext cx="6441412"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5B37B294-6F01-986D-E8E5-119AE9A8F2BE}"/>
              </a:ext>
            </a:extLst>
          </p:cNvPr>
          <p:cNvSpPr>
            <a:spLocks noGrp="1"/>
          </p:cNvSpPr>
          <p:nvPr>
            <p:ph sz="quarter" idx="17" hasCustomPrompt="1"/>
          </p:nvPr>
        </p:nvSpPr>
        <p:spPr>
          <a:xfrm>
            <a:off x="8197362" y="2590800"/>
            <a:ext cx="3522849" cy="3718557"/>
          </a:xfrm>
        </p:spPr>
        <p:txBody>
          <a:bodyPr anchor="t">
            <a:normAutofit/>
          </a:bodyPr>
          <a:lstStyle>
            <a:lvl1pPr marL="285750" indent="-285750">
              <a:lnSpc>
                <a:spcPct val="125000"/>
              </a:lnSpc>
              <a:spcAft>
                <a:spcPts val="600"/>
              </a:spcAft>
              <a:buFont typeface="Wingdings" panose="05000000000000000000" pitchFamily="2" charset="2"/>
              <a:buChar char="§"/>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049579" cy="457200"/>
          </a:xfrm>
        </p:spPr>
        <p:txBody>
          <a:bodyPr/>
          <a:lstStyle/>
          <a:p>
            <a:r>
              <a:rPr lang="en-US" dirty="0"/>
              <a:t>Presentation Title</a:t>
            </a:r>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3" name="Date Placeholder 3">
            <a:extLst>
              <a:ext uri="{FF2B5EF4-FFF2-40B4-BE49-F238E27FC236}">
                <a16:creationId xmlns:a16="http://schemas.microsoft.com/office/drawing/2014/main" id="{D0EFA1AD-93FB-148E-CFC6-A6E5D9967406}"/>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1616477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0" y="0"/>
            <a:ext cx="4016188"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988518"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4506511" y="1393926"/>
            <a:ext cx="7042570" cy="1626225"/>
          </a:xfrm>
        </p:spPr>
        <p:txBody>
          <a:bodyPr anchor="b" anchorCtr="0">
            <a:noAutofit/>
          </a:bodyPr>
          <a:lstStyle>
            <a:lvl1pPr>
              <a:lnSpc>
                <a:spcPct val="100000"/>
              </a:lnSpc>
              <a:defRPr sz="3200"/>
            </a:lvl1pPr>
          </a:lstStyle>
          <a:p>
            <a:r>
              <a:rPr lang="en-US" dirty="0"/>
              <a:t>Click to add title</a:t>
            </a:r>
          </a:p>
        </p:txBody>
      </p:sp>
      <p:sp>
        <p:nvSpPr>
          <p:cNvPr id="2" name="Content Placeholder 2">
            <a:extLst>
              <a:ext uri="{FF2B5EF4-FFF2-40B4-BE49-F238E27FC236}">
                <a16:creationId xmlns:a16="http://schemas.microsoft.com/office/drawing/2014/main" id="{FEF27B53-079D-232F-8AA5-ED461B34E8D2}"/>
              </a:ext>
            </a:extLst>
          </p:cNvPr>
          <p:cNvSpPr>
            <a:spLocks noGrp="1"/>
          </p:cNvSpPr>
          <p:nvPr>
            <p:ph sz="quarter" idx="16" hasCustomPrompt="1"/>
          </p:nvPr>
        </p:nvSpPr>
        <p:spPr>
          <a:xfrm>
            <a:off x="4506741" y="3153103"/>
            <a:ext cx="7042335" cy="2648312"/>
          </a:xfrm>
        </p:spPr>
        <p:txBody>
          <a:bodyPr anchor="t">
            <a:normAutofit/>
          </a:bodyPr>
          <a:lstStyle>
            <a:lvl1pPr marL="0" indent="0">
              <a:lnSpc>
                <a:spcPct val="125000"/>
              </a:lnSpc>
              <a:spcAft>
                <a:spcPts val="600"/>
              </a:spcAft>
              <a:buNone/>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4041913" y="6144405"/>
            <a:ext cx="8150087" cy="7135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0"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3986412"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4">
            <a:extLst>
              <a:ext uri="{FF2B5EF4-FFF2-40B4-BE49-F238E27FC236}">
                <a16:creationId xmlns:a16="http://schemas.microsoft.com/office/drawing/2014/main" id="{4F4FDF97-2780-775F-9416-96F7A90662B2}"/>
              </a:ext>
            </a:extLst>
          </p:cNvPr>
          <p:cNvSpPr>
            <a:spLocks noGrp="1"/>
          </p:cNvSpPr>
          <p:nvPr>
            <p:ph type="ftr" sz="quarter" idx="11"/>
          </p:nvPr>
        </p:nvSpPr>
        <p:spPr>
          <a:xfrm>
            <a:off x="6172202" y="6309360"/>
            <a:ext cx="4280135" cy="457200"/>
          </a:xfrm>
        </p:spPr>
        <p:txBody>
          <a:bodyPr/>
          <a:lstStyle>
            <a:lvl1pPr algn="ctr">
              <a:defRPr>
                <a:effectLst/>
              </a:defRPr>
            </a:lvl1pPr>
          </a:lstStyle>
          <a:p>
            <a:r>
              <a:rPr lang="en-US" dirty="0"/>
              <a:t>Presentation Title</a:t>
            </a:r>
          </a:p>
        </p:txBody>
      </p:sp>
      <p:sp>
        <p:nvSpPr>
          <p:cNvPr id="24" name="Date Placeholder 3">
            <a:extLst>
              <a:ext uri="{FF2B5EF4-FFF2-40B4-BE49-F238E27FC236}">
                <a16:creationId xmlns:a16="http://schemas.microsoft.com/office/drawing/2014/main" id="{A03787D1-4AB7-2166-D4DB-A3878CBB24F1}"/>
              </a:ext>
            </a:extLst>
          </p:cNvPr>
          <p:cNvSpPr>
            <a:spLocks noGrp="1"/>
          </p:cNvSpPr>
          <p:nvPr>
            <p:ph type="dt" sz="half" idx="10"/>
          </p:nvPr>
        </p:nvSpPr>
        <p:spPr>
          <a:xfrm>
            <a:off x="4506511" y="6309360"/>
            <a:ext cx="1513289" cy="457200"/>
          </a:xfrm>
        </p:spPr>
        <p:txBody>
          <a:bodyPr/>
          <a:lstStyle>
            <a:lvl1pPr>
              <a:defRPr>
                <a:effectLst/>
              </a:defRPr>
            </a:lvl1pPr>
          </a:lstStyle>
          <a:p>
            <a:r>
              <a:rPr lang="en-US" dirty="0">
                <a:solidFill>
                  <a:schemeClr val="tx2"/>
                </a:solidFill>
              </a:rPr>
              <a:t>9/8/20XX</a:t>
            </a:r>
            <a:endParaRPr lang="en-US" dirty="0"/>
          </a:p>
        </p:txBody>
      </p:sp>
      <p:sp>
        <p:nvSpPr>
          <p:cNvPr id="25" name="Slide Number Placeholder 5">
            <a:extLst>
              <a:ext uri="{FF2B5EF4-FFF2-40B4-BE49-F238E27FC236}">
                <a16:creationId xmlns:a16="http://schemas.microsoft.com/office/drawing/2014/main" id="{4F8C5CD2-BF99-0846-2E4A-179E6C459F1A}"/>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8180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2084944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2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 uri="{C183D7F6-B498-43B3-948B-1728B52AA6E4}">
                <adec:decorative xmlns:adec="http://schemas.microsoft.com/office/drawing/2017/decorative" val="1"/>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 uri="{C183D7F6-B498-43B3-948B-1728B52AA6E4}">
                <adec:decorative xmlns:adec="http://schemas.microsoft.com/office/drawing/2017/decorative" val="1"/>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3752"/>
            <a:ext cx="10013709" cy="103327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 uri="{C183D7F6-B498-43B3-948B-1728B52AA6E4}">
                <adec:decorative xmlns:adec="http://schemas.microsoft.com/office/drawing/2017/decorative" val="1"/>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9F875EEC-3E6C-5B97-FFE8-0D1ECAAAE98A}"/>
              </a:ext>
            </a:extLst>
          </p:cNvPr>
          <p:cNvSpPr>
            <a:spLocks noGrp="1"/>
          </p:cNvSpPr>
          <p:nvPr>
            <p:ph sz="quarter" idx="14" hasCustomPrompt="1"/>
          </p:nvPr>
        </p:nvSpPr>
        <p:spPr>
          <a:xfrm>
            <a:off x="1535372" y="462243"/>
            <a:ext cx="3098425" cy="3866324"/>
          </a:xfrm>
        </p:spPr>
        <p:txBody>
          <a:bodyPr anchor="t">
            <a:normAutofit/>
          </a:bodyPr>
          <a:lstStyle>
            <a:lvl1pPr marL="0" indent="0">
              <a:lnSpc>
                <a:spcPct val="125000"/>
              </a:lnSpc>
              <a:spcAft>
                <a:spcPts val="600"/>
              </a:spcAft>
              <a:buNone/>
              <a:defRPr sz="1800" b="0"/>
            </a:lvl1pPr>
            <a:lvl2pPr marL="281178" indent="0">
              <a:lnSpc>
                <a:spcPct val="125000"/>
              </a:lnSpc>
              <a:spcAft>
                <a:spcPts val="600"/>
              </a:spcAft>
              <a:buNone/>
              <a:defRPr sz="1800"/>
            </a:lvl2pPr>
            <a:lvl3pPr marL="566928" indent="0">
              <a:lnSpc>
                <a:spcPct val="125000"/>
              </a:lnSpc>
              <a:spcAft>
                <a:spcPts val="600"/>
              </a:spcAft>
              <a:buNone/>
              <a:defRPr sz="1800"/>
            </a:lvl3pPr>
            <a:lvl4pPr marL="850392" indent="0">
              <a:lnSpc>
                <a:spcPct val="125000"/>
              </a:lnSpc>
              <a:spcAft>
                <a:spcPts val="600"/>
              </a:spcAft>
              <a:buNone/>
              <a:defRPr sz="1800"/>
            </a:lvl4pPr>
            <a:lvl5pPr marL="1133856" indent="0">
              <a:lnSpc>
                <a:spcPct val="125000"/>
              </a:lnSpc>
              <a:spcAft>
                <a:spcPts val="600"/>
              </a:spcAft>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7">
            <a:extLst>
              <a:ext uri="{FF2B5EF4-FFF2-40B4-BE49-F238E27FC236}">
                <a16:creationId xmlns:a16="http://schemas.microsoft.com/office/drawing/2014/main" id="{0C5070DA-50C2-065D-00B0-3B12070D77E7}"/>
              </a:ext>
            </a:extLst>
          </p:cNvPr>
          <p:cNvSpPr>
            <a:spLocks noGrp="1"/>
          </p:cNvSpPr>
          <p:nvPr>
            <p:ph type="tbl" sz="quarter" idx="15"/>
          </p:nvPr>
        </p:nvSpPr>
        <p:spPr>
          <a:xfrm>
            <a:off x="5075238" y="461735"/>
            <a:ext cx="6473842" cy="3867150"/>
          </a:xfrm>
        </p:spPr>
        <p:txBody>
          <a:bodyPr anchor="t"/>
          <a:lstStyle>
            <a:lvl1pPr marL="0" indent="0" algn="ctr">
              <a:buNone/>
              <a:defRPr/>
            </a:lvl1pPr>
          </a:lstStyle>
          <a:p>
            <a:r>
              <a:rPr lang="en-US"/>
              <a:t>Click icon to add table</a:t>
            </a:r>
            <a:endParaRPr lang="en-US" dirty="0"/>
          </a:p>
        </p:txBody>
      </p:sp>
      <p:sp>
        <p:nvSpPr>
          <p:cNvPr id="15" name="Date Placeholder 3">
            <a:extLst>
              <a:ext uri="{FF2B5EF4-FFF2-40B4-BE49-F238E27FC236}">
                <a16:creationId xmlns:a16="http://schemas.microsoft.com/office/drawing/2014/main" id="{2F8DD265-980F-4708-EDDF-3130F434AC9D}"/>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95831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0"/>
            <a:ext cx="12192000" cy="135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E19795B-1103-80EF-6098-1E8371D07DB8}"/>
              </a:ext>
            </a:extLst>
          </p:cNvPr>
          <p:cNvSpPr>
            <a:spLocks noGrp="1"/>
          </p:cNvSpPr>
          <p:nvPr>
            <p:ph type="title" hasCustomPrompt="1"/>
          </p:nvPr>
        </p:nvSpPr>
        <p:spPr>
          <a:xfrm>
            <a:off x="648935" y="91439"/>
            <a:ext cx="10900146" cy="1168739"/>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3" name="Content Placeholder 2">
            <a:extLst>
              <a:ext uri="{FF2B5EF4-FFF2-40B4-BE49-F238E27FC236}">
                <a16:creationId xmlns:a16="http://schemas.microsoft.com/office/drawing/2014/main" id="{7ED4F766-C576-F298-E93A-CD0D832F8E4F}"/>
              </a:ext>
            </a:extLst>
          </p:cNvPr>
          <p:cNvSpPr>
            <a:spLocks noGrp="1"/>
          </p:cNvSpPr>
          <p:nvPr>
            <p:ph sz="quarter" idx="14" hasCustomPrompt="1"/>
          </p:nvPr>
        </p:nvSpPr>
        <p:spPr>
          <a:xfrm>
            <a:off x="648935" y="1646102"/>
            <a:ext cx="3819652" cy="4160520"/>
          </a:xfrm>
        </p:spPr>
        <p:txBody>
          <a:bodyPr anchor="t">
            <a:normAutofit/>
          </a:bodyPr>
          <a:lstStyle>
            <a:lvl1pPr>
              <a:lnSpc>
                <a:spcPct val="125000"/>
              </a:lnSpc>
              <a:spcAft>
                <a:spcPts val="600"/>
              </a:spcAft>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dirty="0"/>
              <a:t>9/8/20XX</a:t>
            </a:r>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2E94D0A7-4358-49BF-96EE-8DEB6F4DCF56}"/>
              </a:ext>
            </a:extLst>
          </p:cNvPr>
          <p:cNvSpPr>
            <a:spLocks noGrp="1"/>
          </p:cNvSpPr>
          <p:nvPr>
            <p:ph sz="quarter" idx="19" hasCustomPrompt="1"/>
          </p:nvPr>
        </p:nvSpPr>
        <p:spPr>
          <a:xfrm>
            <a:off x="4679661" y="1646102"/>
            <a:ext cx="6863403" cy="4160520"/>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736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4" name="Table Placeholder 3">
            <a:extLst>
              <a:ext uri="{FF2B5EF4-FFF2-40B4-BE49-F238E27FC236}">
                <a16:creationId xmlns:a16="http://schemas.microsoft.com/office/drawing/2014/main" id="{74D0E84D-2B51-9F8D-82CE-C086143DC605}"/>
              </a:ext>
            </a:extLst>
          </p:cNvPr>
          <p:cNvSpPr>
            <a:spLocks noGrp="1"/>
          </p:cNvSpPr>
          <p:nvPr>
            <p:ph type="tbl" sz="quarter" idx="14"/>
          </p:nvPr>
        </p:nvSpPr>
        <p:spPr>
          <a:xfrm>
            <a:off x="1630363" y="2757951"/>
            <a:ext cx="9918700" cy="3387579"/>
          </a:xfrm>
        </p:spPr>
        <p:txBody>
          <a:bodyPr anchor="t"/>
          <a:lstStyle>
            <a:lvl1pPr marL="0" indent="0" algn="ctr">
              <a:buNone/>
              <a:defRPr/>
            </a:lvl1pPr>
          </a:lstStyle>
          <a:p>
            <a:r>
              <a:rPr lang="en-US"/>
              <a:t>Click icon to add table</a:t>
            </a:r>
            <a:endParaRPr lang="en-US" dirty="0"/>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4">
            <a:extLst>
              <a:ext uri="{FF2B5EF4-FFF2-40B4-BE49-F238E27FC236}">
                <a16:creationId xmlns:a16="http://schemas.microsoft.com/office/drawing/2014/main" id="{0DB9557B-D9D3-4FA9-2D64-D2F91957D2FC}"/>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16" name="Slide Number Placeholder 5">
            <a:extLst>
              <a:ext uri="{FF2B5EF4-FFF2-40B4-BE49-F238E27FC236}">
                <a16:creationId xmlns:a16="http://schemas.microsoft.com/office/drawing/2014/main" id="{3BC3F5B3-7690-C0DA-4084-5EFE50E8C162}"/>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7" name="Date Placeholder 3">
            <a:extLst>
              <a:ext uri="{FF2B5EF4-FFF2-40B4-BE49-F238E27FC236}">
                <a16:creationId xmlns:a16="http://schemas.microsoft.com/office/drawing/2014/main" id="{99E56FFE-09D7-3078-C9E8-DFE8CF68AAD5}"/>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2434033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848455"/>
            <a:ext cx="5102365" cy="2601914"/>
          </a:xfrm>
        </p:spPr>
        <p:txBody>
          <a:bodyPr tIns="182880" anchor="ctr" anchorCtr="0">
            <a:noAutofit/>
          </a:bodyPr>
          <a:lstStyle>
            <a:lvl1pPr>
              <a:lnSpc>
                <a:spcPct val="100000"/>
              </a:lnSpc>
              <a:defRPr sz="3200" cap="all" baseline="0">
                <a:solidFill>
                  <a:schemeClr val="bg1"/>
                </a:solidFill>
              </a:defRPr>
            </a:lvl1pPr>
          </a:lstStyle>
          <a:p>
            <a:r>
              <a:rPr lang="en-US" dirty="0">
                <a:solidFill>
                  <a:schemeClr val="bg1"/>
                </a:solidFill>
              </a:rPr>
              <a:t>CLICK TO ADD TITLE</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ctr">
            <a:normAutofit/>
          </a:bodyPr>
          <a:lstStyle>
            <a:lvl1pPr marL="0" indent="0">
              <a:lnSpc>
                <a:spcPct val="100000"/>
              </a:lnSpc>
              <a:spcAft>
                <a:spcPts val="600"/>
              </a:spcAft>
              <a:buNone/>
              <a:defRPr sz="18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lang="en-US" sz="1200" kern="1200" spc="150" baseline="0" dirty="0">
                <a:solidFill>
                  <a:schemeClr val="tx1">
                    <a:lumMod val="75000"/>
                    <a:lumOff val="25000"/>
                  </a:schemeClr>
                </a:solidFill>
                <a:latin typeface="+mj-lt"/>
                <a:ea typeface="+mn-ea"/>
                <a:cs typeface="+mn-cs"/>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r>
              <a:rPr lang="en-US" dirty="0"/>
              <a:t>9/8/20XX</a:t>
            </a:r>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2" name="Rectangle 1">
            <a:extLst>
              <a:ext uri="{FF2B5EF4-FFF2-40B4-BE49-F238E27FC236}">
                <a16:creationId xmlns:a16="http://schemas.microsoft.com/office/drawing/2014/main" id="{50557ABF-B75C-BD78-1A04-E483A57A9491}"/>
              </a:ext>
              <a:ext uri="{C183D7F6-B498-43B3-948B-1728B52AA6E4}">
                <adec:decorative xmlns:adec="http://schemas.microsoft.com/office/drawing/2017/decorative" val="1"/>
              </a:ext>
            </a:extLst>
          </p:cNvPr>
          <p:cNvSpPr/>
          <p:nvPr userDrawn="1"/>
        </p:nvSpPr>
        <p:spPr>
          <a:xfrm>
            <a:off x="1067712" y="0"/>
            <a:ext cx="5728216" cy="8455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1838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9" y="825687"/>
            <a:ext cx="9643772" cy="5201730"/>
          </a:xfrm>
        </p:spPr>
        <p:txBody>
          <a:bodyPr tIns="182880" anchor="ctr"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FC0C09F-8990-542B-199E-E6FADE2FEEFB}"/>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F6F60C3-341E-9533-2415-66360A254A78}"/>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475391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r>
              <a:rPr lang="en-US"/>
              <a:t>9/8/20XX</a:t>
            </a:r>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534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7585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9/8/20XX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1521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3/15/2025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 useBgFill="1">
        <p:nvSpPr>
          <p:cNvPr id="6" name="Rectangle 5">
            <a:extLst>
              <a:ext uri="{FF2B5EF4-FFF2-40B4-BE49-F238E27FC236}">
                <a16:creationId xmlns:a16="http://schemas.microsoft.com/office/drawing/2014/main" id="{94837D5C-EE88-BE2B-5940-6A8E20CAEEC6}"/>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7D6331A-AE6C-3009-DDD4-1671FF7E0F3D}"/>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8D7D28B-DE67-0B99-CDEB-A037FFC568ED}"/>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B9F3E3-6134-5423-F75E-B36E71A65278}"/>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1F677F-A1EC-4CDA-E80E-4B3695465156}"/>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F1E2C06-C49E-A5AA-07A3-D134EFA3D29E}"/>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BA39D8-E4F7-CD36-B80A-49D228C0FCA3}"/>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06F4721-4B2C-0638-8409-054F6738EAFD}"/>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8947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r>
              <a:rPr lang="en-US"/>
              <a:t>9/8/20XX</a:t>
            </a:r>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38225541"/>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r>
              <a:rPr lang="en-US"/>
              <a:t>9/8/20XX</a:t>
            </a:r>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04140893"/>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r>
              <a:rPr lang="en-US"/>
              <a:t>9/8/20XX</a:t>
            </a:r>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Presentation Title</a:t>
            </a:r>
            <a:endParaRPr lang="en-US" dirty="0"/>
          </a:p>
        </p:txBody>
      </p:sp>
    </p:spTree>
    <p:extLst>
      <p:ext uri="{BB962C8B-B14F-4D97-AF65-F5344CB8AC3E}">
        <p14:creationId xmlns:p14="http://schemas.microsoft.com/office/powerpoint/2010/main" val="1370631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9/8/20XX</a:t>
            </a:r>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Presentation Title</a:t>
            </a:r>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5489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682" r:id="rId24"/>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3.jp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23.jpg"/><Relationship Id="rId5" Type="http://schemas.openxmlformats.org/officeDocument/2006/relationships/image" Target="../media/image29.pn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23.jpg"/><Relationship Id="rId5" Type="http://schemas.openxmlformats.org/officeDocument/2006/relationships/image" Target="../media/image29.png"/><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hyperlink" Target="https://xgboost.readthedocs.io/" TargetMode="External"/><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hyperlink" Target="https://ryu-sdn.org/" TargetMode="External"/><Relationship Id="rId5" Type="http://schemas.openxmlformats.org/officeDocument/2006/relationships/hyperlink" Target="https://opennetworking.org/" TargetMode="External"/><Relationship Id="rId4" Type="http://schemas.openxmlformats.org/officeDocument/2006/relationships/hyperlink" Target="https://lightgbm.readthedocs.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118937" y="576126"/>
            <a:ext cx="10350617" cy="5201730"/>
          </a:xfrm>
        </p:spPr>
        <p:txBody>
          <a:bodyPr vert="horz" lIns="109728" tIns="109728" rIns="109728" bIns="91440" rtlCol="0" anchor="ctr">
            <a:norm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SDN-BASED INTELLIGENT INTRUSION DETECTION SYSTEM (IIDS) USING MACHINE LEARNING </a:t>
            </a:r>
          </a:p>
        </p:txBody>
      </p:sp>
      <p:sp>
        <p:nvSpPr>
          <p:cNvPr id="4" name="TextBox 3">
            <a:extLst>
              <a:ext uri="{FF2B5EF4-FFF2-40B4-BE49-F238E27FC236}">
                <a16:creationId xmlns:a16="http://schemas.microsoft.com/office/drawing/2014/main" id="{751CEE08-FDDC-8A86-E2F2-75BB189F372A}"/>
              </a:ext>
            </a:extLst>
          </p:cNvPr>
          <p:cNvSpPr txBox="1"/>
          <p:nvPr/>
        </p:nvSpPr>
        <p:spPr>
          <a:xfrm>
            <a:off x="7838574" y="5453003"/>
            <a:ext cx="3191827" cy="369332"/>
          </a:xfrm>
          <a:prstGeom prst="rect">
            <a:avLst/>
          </a:prstGeom>
          <a:noFill/>
        </p:spPr>
        <p:txBody>
          <a:bodyPr wrap="square" rtlCol="0">
            <a:spAutoFit/>
          </a:bodyPr>
          <a:lstStyle/>
          <a:p>
            <a:r>
              <a:rPr lang="en-US" b="1" dirty="0">
                <a:solidFill>
                  <a:schemeClr val="bg1"/>
                </a:solidFill>
              </a:rPr>
              <a:t>Project ID: 24-25J-120</a:t>
            </a:r>
          </a:p>
        </p:txBody>
      </p:sp>
    </p:spTree>
    <p:extLst>
      <p:ext uri="{BB962C8B-B14F-4D97-AF65-F5344CB8AC3E}">
        <p14:creationId xmlns:p14="http://schemas.microsoft.com/office/powerpoint/2010/main" val="2323907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63AB-4F15-523F-D52B-938BB4E5170A}"/>
              </a:ext>
            </a:extLst>
          </p:cNvPr>
          <p:cNvSpPr>
            <a:spLocks noGrp="1"/>
          </p:cNvSpPr>
          <p:nvPr>
            <p:ph type="title"/>
          </p:nvPr>
        </p:nvSpPr>
        <p:spPr>
          <a:xfrm>
            <a:off x="0" y="2191763"/>
            <a:ext cx="4263391" cy="997207"/>
          </a:xfrm>
        </p:spPr>
        <p:txBody>
          <a:bodyPr/>
          <a:lstStyle/>
          <a:p>
            <a:r>
              <a:rPr lang="en-US" dirty="0"/>
              <a:t>System Diagram</a:t>
            </a:r>
          </a:p>
        </p:txBody>
      </p:sp>
      <p:pic>
        <p:nvPicPr>
          <p:cNvPr id="6" name="Content Placeholder 5" descr="A diagram of a diagram of a software development&#10;&#10;Description automatically generated with medium confidence">
            <a:extLst>
              <a:ext uri="{FF2B5EF4-FFF2-40B4-BE49-F238E27FC236}">
                <a16:creationId xmlns:a16="http://schemas.microsoft.com/office/drawing/2014/main" id="{14DB8601-1128-9995-67D4-4806F6117C30}"/>
              </a:ext>
            </a:extLst>
          </p:cNvPr>
          <p:cNvPicPr>
            <a:picLocks noGrp="1" noChangeAspect="1"/>
          </p:cNvPicPr>
          <p:nvPr>
            <p:ph sz="quarter" idx="15"/>
          </p:nvPr>
        </p:nvPicPr>
        <p:blipFill>
          <a:blip r:embed="rId2"/>
          <a:stretch>
            <a:fillRect/>
          </a:stretch>
        </p:blipFill>
        <p:spPr>
          <a:xfrm>
            <a:off x="5007203" y="1141642"/>
            <a:ext cx="6408737" cy="4094655"/>
          </a:xfrm>
        </p:spPr>
      </p:pic>
    </p:spTree>
    <p:extLst>
      <p:ext uri="{BB962C8B-B14F-4D97-AF65-F5344CB8AC3E}">
        <p14:creationId xmlns:p14="http://schemas.microsoft.com/office/powerpoint/2010/main" val="1269429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dirty="0"/>
              <a:t>Tools &amp; Technologies</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p:txBody>
          <a:bodyPr>
            <a:normAutofit/>
          </a:bodyPr>
          <a:lstStyle/>
          <a:p>
            <a:pPr marL="298450" indent="-285750">
              <a:lnSpc>
                <a:spcPct val="100000"/>
              </a:lnSpc>
              <a:spcBef>
                <a:spcPts val="95"/>
              </a:spcBef>
              <a:buFont typeface="Arial" panose="020B0604020202020204" pitchFamily="34" charset="0"/>
              <a:buChar char="•"/>
              <a:tabLst>
                <a:tab pos="240665" algn="l"/>
                <a:tab pos="241300" algn="l"/>
              </a:tabLst>
            </a:pPr>
            <a:r>
              <a:rPr lang="en-US" sz="1800" b="1" spc="-10" dirty="0">
                <a:solidFill>
                  <a:srgbClr val="0E243D"/>
                </a:solidFill>
                <a:latin typeface="Arial"/>
                <a:cs typeface="Arial"/>
              </a:rPr>
              <a:t>Python</a:t>
            </a:r>
            <a:endParaRPr lang="en-US" sz="1800" dirty="0">
              <a:latin typeface="Arial"/>
              <a:cs typeface="Arial"/>
            </a:endParaRPr>
          </a:p>
          <a:p>
            <a:pPr marL="298450" indent="-285750">
              <a:lnSpc>
                <a:spcPct val="100000"/>
              </a:lnSpc>
              <a:buFont typeface="Arial" panose="020B0604020202020204" pitchFamily="34" charset="0"/>
              <a:buChar char="•"/>
              <a:tabLst>
                <a:tab pos="240665" algn="l"/>
                <a:tab pos="241300" algn="l"/>
              </a:tabLst>
            </a:pPr>
            <a:r>
              <a:rPr lang="en-US" b="1" spc="-5" dirty="0">
                <a:solidFill>
                  <a:srgbClr val="0E243D"/>
                </a:solidFill>
                <a:latin typeface="Arial"/>
                <a:cs typeface="Arial"/>
              </a:rPr>
              <a:t>Jupyter notebook</a:t>
            </a:r>
            <a:endParaRPr lang="en-US" dirty="0">
              <a:latin typeface="Arial"/>
              <a:cs typeface="Arial"/>
            </a:endParaRPr>
          </a:p>
          <a:p>
            <a:pPr marL="298450" indent="-285750">
              <a:lnSpc>
                <a:spcPct val="100000"/>
              </a:lnSpc>
              <a:buFont typeface="Arial" panose="020B0604020202020204" pitchFamily="34" charset="0"/>
              <a:buChar char="•"/>
              <a:tabLst>
                <a:tab pos="240665" algn="l"/>
                <a:tab pos="241300" algn="l"/>
              </a:tabLst>
            </a:pPr>
            <a:r>
              <a:rPr lang="en-US" b="1" dirty="0"/>
              <a:t>MongoDB</a:t>
            </a:r>
            <a:endParaRPr lang="en-US" sz="1800" b="1" dirty="0">
              <a:latin typeface="Arial"/>
              <a:cs typeface="Arial"/>
            </a:endParaRPr>
          </a:p>
          <a:p>
            <a:pPr marL="298450" indent="-285750">
              <a:lnSpc>
                <a:spcPct val="100000"/>
              </a:lnSpc>
              <a:spcBef>
                <a:spcPts val="5"/>
              </a:spcBef>
              <a:buFont typeface="Arial" panose="020B0604020202020204" pitchFamily="34" charset="0"/>
              <a:buChar char="•"/>
              <a:tabLst>
                <a:tab pos="240665" algn="l"/>
                <a:tab pos="241300" algn="l"/>
              </a:tabLst>
            </a:pPr>
            <a:r>
              <a:rPr lang="en-US" sz="1800" b="1" spc="-5" dirty="0">
                <a:solidFill>
                  <a:srgbClr val="0E243D"/>
                </a:solidFill>
                <a:latin typeface="Arial"/>
                <a:cs typeface="Arial"/>
              </a:rPr>
              <a:t>Machine</a:t>
            </a:r>
            <a:r>
              <a:rPr lang="en-US" sz="1800" b="1" spc="-65" dirty="0">
                <a:solidFill>
                  <a:srgbClr val="0E243D"/>
                </a:solidFill>
                <a:latin typeface="Arial"/>
                <a:cs typeface="Arial"/>
              </a:rPr>
              <a:t> </a:t>
            </a:r>
            <a:r>
              <a:rPr lang="en-US" sz="1800" b="1" spc="-10" dirty="0">
                <a:solidFill>
                  <a:srgbClr val="0E243D"/>
                </a:solidFill>
                <a:latin typeface="Arial"/>
                <a:cs typeface="Arial"/>
              </a:rPr>
              <a:t>Learning </a:t>
            </a:r>
            <a:r>
              <a:rPr lang="en-US" sz="1800" b="1" spc="-15" dirty="0">
                <a:solidFill>
                  <a:srgbClr val="0E243D"/>
                </a:solidFill>
                <a:latin typeface="Arial"/>
                <a:cs typeface="Arial"/>
              </a:rPr>
              <a:t>Algorithms</a:t>
            </a:r>
          </a:p>
          <a:p>
            <a:pPr marL="298450" indent="-285750">
              <a:lnSpc>
                <a:spcPct val="100000"/>
              </a:lnSpc>
              <a:spcBef>
                <a:spcPts val="5"/>
              </a:spcBef>
              <a:buFont typeface="Arial" panose="020B0604020202020204" pitchFamily="34" charset="0"/>
              <a:buChar char="•"/>
              <a:tabLst>
                <a:tab pos="240665" algn="l"/>
                <a:tab pos="241300" algn="l"/>
              </a:tabLst>
            </a:pPr>
            <a:r>
              <a:rPr lang="en-US" b="1" spc="-15" dirty="0">
                <a:solidFill>
                  <a:srgbClr val="0E243D"/>
                </a:solidFill>
                <a:latin typeface="Arial"/>
                <a:cs typeface="Arial"/>
              </a:rPr>
              <a:t>React</a:t>
            </a:r>
            <a:endParaRPr lang="en-US" sz="1800" dirty="0">
              <a:latin typeface="Arial"/>
              <a:cs typeface="Arial"/>
            </a:endParaRPr>
          </a:p>
          <a:p>
            <a:endParaRPr lang="en-US" dirty="0"/>
          </a:p>
        </p:txBody>
      </p:sp>
      <p:pic>
        <p:nvPicPr>
          <p:cNvPr id="5" name="Content Placeholder 4">
            <a:extLst>
              <a:ext uri="{FF2B5EF4-FFF2-40B4-BE49-F238E27FC236}">
                <a16:creationId xmlns:a16="http://schemas.microsoft.com/office/drawing/2014/main" id="{5122C35B-F662-B28A-CB17-F89E46AB7110}"/>
              </a:ext>
            </a:extLst>
          </p:cNvPr>
          <p:cNvPicPr>
            <a:picLocks noGrp="1" noChangeAspect="1"/>
          </p:cNvPicPr>
          <p:nvPr>
            <p:ph sz="quarter" idx="17"/>
          </p:nvPr>
        </p:nvPicPr>
        <p:blipFill>
          <a:blip r:embed="rId3"/>
          <a:stretch>
            <a:fillRect/>
          </a:stretch>
        </p:blipFill>
        <p:spPr>
          <a:xfrm>
            <a:off x="7562537" y="2632912"/>
            <a:ext cx="1048603" cy="1146147"/>
          </a:xfrm>
          <a:prstGeom prst="rect">
            <a:avLst/>
          </a:prstGeom>
        </p:spPr>
      </p:pic>
      <p:pic>
        <p:nvPicPr>
          <p:cNvPr id="6" name="Picture 5">
            <a:extLst>
              <a:ext uri="{FF2B5EF4-FFF2-40B4-BE49-F238E27FC236}">
                <a16:creationId xmlns:a16="http://schemas.microsoft.com/office/drawing/2014/main" id="{8569E235-A1B7-6FC1-6ECE-5723D93850E7}"/>
              </a:ext>
            </a:extLst>
          </p:cNvPr>
          <p:cNvPicPr>
            <a:picLocks noChangeAspect="1"/>
          </p:cNvPicPr>
          <p:nvPr/>
        </p:nvPicPr>
        <p:blipFill>
          <a:blip r:embed="rId4"/>
          <a:stretch>
            <a:fillRect/>
          </a:stretch>
        </p:blipFill>
        <p:spPr>
          <a:xfrm>
            <a:off x="9896963" y="4298413"/>
            <a:ext cx="1243692" cy="1085182"/>
          </a:xfrm>
          <a:prstGeom prst="rect">
            <a:avLst/>
          </a:prstGeom>
        </p:spPr>
      </p:pic>
      <p:pic>
        <p:nvPicPr>
          <p:cNvPr id="7" name="Picture 6">
            <a:extLst>
              <a:ext uri="{FF2B5EF4-FFF2-40B4-BE49-F238E27FC236}">
                <a16:creationId xmlns:a16="http://schemas.microsoft.com/office/drawing/2014/main" id="{B7A8B96B-34AB-F58F-EC3E-ECD2CD97D560}"/>
              </a:ext>
            </a:extLst>
          </p:cNvPr>
          <p:cNvPicPr>
            <a:picLocks noChangeAspect="1"/>
          </p:cNvPicPr>
          <p:nvPr/>
        </p:nvPicPr>
        <p:blipFill>
          <a:blip r:embed="rId5"/>
          <a:stretch>
            <a:fillRect/>
          </a:stretch>
        </p:blipFill>
        <p:spPr>
          <a:xfrm>
            <a:off x="7370496" y="4136855"/>
            <a:ext cx="1432684" cy="1408298"/>
          </a:xfrm>
          <a:prstGeom prst="rect">
            <a:avLst/>
          </a:prstGeom>
        </p:spPr>
      </p:pic>
      <p:pic>
        <p:nvPicPr>
          <p:cNvPr id="9" name="Picture 8" descr="A logo with orange circles and black text&#10;&#10;Description automatically generated">
            <a:extLst>
              <a:ext uri="{FF2B5EF4-FFF2-40B4-BE49-F238E27FC236}">
                <a16:creationId xmlns:a16="http://schemas.microsoft.com/office/drawing/2014/main" id="{5AE6693D-58FD-92BA-B245-CC07D5CC8A7A}"/>
              </a:ext>
            </a:extLst>
          </p:cNvPr>
          <p:cNvPicPr>
            <a:picLocks noChangeAspect="1"/>
          </p:cNvPicPr>
          <p:nvPr/>
        </p:nvPicPr>
        <p:blipFill>
          <a:blip r:embed="rId6"/>
          <a:stretch>
            <a:fillRect/>
          </a:stretch>
        </p:blipFill>
        <p:spPr>
          <a:xfrm>
            <a:off x="9045388" y="2590800"/>
            <a:ext cx="2612571" cy="1469571"/>
          </a:xfrm>
          <a:prstGeom prst="rect">
            <a:avLst/>
          </a:prstGeom>
        </p:spPr>
      </p:pic>
    </p:spTree>
    <p:extLst>
      <p:ext uri="{BB962C8B-B14F-4D97-AF65-F5344CB8AC3E}">
        <p14:creationId xmlns:p14="http://schemas.microsoft.com/office/powerpoint/2010/main" val="2469696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2769-08DE-E62F-163A-27A5442A9FFA}"/>
              </a:ext>
            </a:extLst>
          </p:cNvPr>
          <p:cNvSpPr>
            <a:spLocks noGrp="1"/>
          </p:cNvSpPr>
          <p:nvPr>
            <p:ph type="title"/>
          </p:nvPr>
        </p:nvSpPr>
        <p:spPr>
          <a:xfrm>
            <a:off x="4151579" y="156410"/>
            <a:ext cx="7042570" cy="842435"/>
          </a:xfrm>
        </p:spPr>
        <p:txBody>
          <a:bodyPr/>
          <a:lstStyle/>
          <a:p>
            <a:r>
              <a:rPr lang="en-US" dirty="0"/>
              <a:t>Current Progress</a:t>
            </a:r>
          </a:p>
        </p:txBody>
      </p:sp>
      <p:sp>
        <p:nvSpPr>
          <p:cNvPr id="3" name="Content Placeholder 2">
            <a:extLst>
              <a:ext uri="{FF2B5EF4-FFF2-40B4-BE49-F238E27FC236}">
                <a16:creationId xmlns:a16="http://schemas.microsoft.com/office/drawing/2014/main" id="{3EAD3192-D337-8C2E-FAAC-9B46B5DFBD21}"/>
              </a:ext>
            </a:extLst>
          </p:cNvPr>
          <p:cNvSpPr>
            <a:spLocks noGrp="1"/>
          </p:cNvSpPr>
          <p:nvPr>
            <p:ph sz="quarter" idx="16"/>
          </p:nvPr>
        </p:nvSpPr>
        <p:spPr>
          <a:xfrm>
            <a:off x="4151579" y="1355475"/>
            <a:ext cx="7042335" cy="2648312"/>
          </a:xfrm>
        </p:spPr>
        <p:txBody>
          <a:bodyPr>
            <a:normAutofit fontScale="25000" lnSpcReduction="20000"/>
          </a:bodyPr>
          <a:lstStyle/>
          <a:p>
            <a:r>
              <a:rPr lang="en-US" sz="6400" b="1" dirty="0"/>
              <a:t>Sub-Objectives and Progress</a:t>
            </a:r>
          </a:p>
          <a:p>
            <a:pPr>
              <a:buFont typeface="+mj-lt"/>
              <a:buAutoNum type="arabicPeriod"/>
            </a:pPr>
            <a:r>
              <a:rPr lang="en-US" sz="6400" b="1" dirty="0"/>
              <a:t>Data Collection and Preprocessing</a:t>
            </a:r>
            <a:endParaRPr lang="en-US" sz="6400" dirty="0"/>
          </a:p>
          <a:p>
            <a:r>
              <a:rPr lang="en-US" sz="6400" b="1" dirty="0"/>
              <a:t>Progress</a:t>
            </a:r>
            <a:r>
              <a:rPr lang="en-US" sz="6400" dirty="0"/>
              <a:t>: Completed.</a:t>
            </a:r>
          </a:p>
          <a:p>
            <a:r>
              <a:rPr lang="en-US" sz="6400" dirty="0"/>
              <a:t>Dataset collection</a:t>
            </a:r>
          </a:p>
          <a:p>
            <a:r>
              <a:rPr lang="en-US" sz="6400" dirty="0"/>
              <a:t>Preprocessed data by cleaning, handling missing values, and normalizing features for consistency.</a:t>
            </a:r>
          </a:p>
          <a:p>
            <a:r>
              <a:rPr lang="en-US" sz="6400" b="1" dirty="0"/>
              <a:t>2.Develop Machine Learning Model</a:t>
            </a:r>
            <a:endParaRPr lang="en-US" sz="6400" dirty="0"/>
          </a:p>
          <a:p>
            <a:pPr>
              <a:buFont typeface="Arial" panose="020B0604020202020204" pitchFamily="34" charset="0"/>
              <a:buChar char="•"/>
            </a:pPr>
            <a:r>
              <a:rPr lang="en-US" sz="6400" b="1" dirty="0"/>
              <a:t>Progress</a:t>
            </a:r>
            <a:r>
              <a:rPr lang="en-US" sz="6400" dirty="0"/>
              <a:t>: Completed.</a:t>
            </a:r>
          </a:p>
          <a:p>
            <a:pPr marL="742950" lvl="1" indent="-285750">
              <a:buFont typeface="Arial" panose="020B0604020202020204" pitchFamily="34" charset="0"/>
              <a:buChar char="•"/>
            </a:pPr>
            <a:r>
              <a:rPr lang="en-US" sz="6400" dirty="0"/>
              <a:t>Selected relevant features for detecting anomalies in flow table states.</a:t>
            </a:r>
          </a:p>
          <a:p>
            <a:pPr marL="742950" lvl="1" indent="-285750">
              <a:buFont typeface="Arial" panose="020B0604020202020204" pitchFamily="34" charset="0"/>
              <a:buChar char="•"/>
            </a:pPr>
            <a:r>
              <a:rPr lang="en-US" sz="6400" dirty="0"/>
              <a:t>Trained and evaluated machine learning models with high detection accuracy.</a:t>
            </a:r>
          </a:p>
          <a:p>
            <a:endParaRPr lang="en-US" dirty="0"/>
          </a:p>
        </p:txBody>
      </p:sp>
      <p:pic>
        <p:nvPicPr>
          <p:cNvPr id="6" name="Picture 5">
            <a:extLst>
              <a:ext uri="{FF2B5EF4-FFF2-40B4-BE49-F238E27FC236}">
                <a16:creationId xmlns:a16="http://schemas.microsoft.com/office/drawing/2014/main" id="{CB2B6BDE-9BDA-9844-35F6-CB4DC80B2AF8}"/>
              </a:ext>
            </a:extLst>
          </p:cNvPr>
          <p:cNvPicPr>
            <a:picLocks noChangeAspect="1"/>
          </p:cNvPicPr>
          <p:nvPr/>
        </p:nvPicPr>
        <p:blipFill>
          <a:blip r:embed="rId3"/>
          <a:stretch>
            <a:fillRect/>
          </a:stretch>
        </p:blipFill>
        <p:spPr>
          <a:xfrm>
            <a:off x="0" y="3785321"/>
            <a:ext cx="3920359" cy="2274252"/>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6D9D0ABA-22D2-47D5-B6C6-A5B7F2D53532}"/>
              </a:ext>
            </a:extLst>
          </p:cNvPr>
          <p:cNvPicPr>
            <a:picLocks noChangeAspect="1"/>
          </p:cNvPicPr>
          <p:nvPr/>
        </p:nvPicPr>
        <p:blipFill>
          <a:blip r:embed="rId3"/>
          <a:stretch>
            <a:fillRect/>
          </a:stretch>
        </p:blipFill>
        <p:spPr>
          <a:xfrm>
            <a:off x="0" y="1355475"/>
            <a:ext cx="3794896" cy="1848517"/>
          </a:xfrm>
          <a:prstGeom prst="rect">
            <a:avLst/>
          </a:prstGeom>
        </p:spPr>
      </p:pic>
    </p:spTree>
    <p:extLst>
      <p:ext uri="{BB962C8B-B14F-4D97-AF65-F5344CB8AC3E}">
        <p14:creationId xmlns:p14="http://schemas.microsoft.com/office/powerpoint/2010/main" val="2607789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9519-6885-AA28-4220-309183566E02}"/>
              </a:ext>
            </a:extLst>
          </p:cNvPr>
          <p:cNvSpPr>
            <a:spLocks noGrp="1"/>
          </p:cNvSpPr>
          <p:nvPr>
            <p:ph type="title"/>
          </p:nvPr>
        </p:nvSpPr>
        <p:spPr>
          <a:xfrm>
            <a:off x="4216399" y="-48102"/>
            <a:ext cx="5615641" cy="1038951"/>
          </a:xfrm>
        </p:spPr>
        <p:txBody>
          <a:bodyPr/>
          <a:lstStyle/>
          <a:p>
            <a:r>
              <a:rPr lang="en-US" dirty="0"/>
              <a:t>Current Progress</a:t>
            </a:r>
          </a:p>
        </p:txBody>
      </p:sp>
      <p:sp>
        <p:nvSpPr>
          <p:cNvPr id="6" name="TextBox 5">
            <a:extLst>
              <a:ext uri="{FF2B5EF4-FFF2-40B4-BE49-F238E27FC236}">
                <a16:creationId xmlns:a16="http://schemas.microsoft.com/office/drawing/2014/main" id="{2EE56935-62C1-6111-D0C0-2DD628D336DD}"/>
              </a:ext>
            </a:extLst>
          </p:cNvPr>
          <p:cNvSpPr txBox="1"/>
          <p:nvPr/>
        </p:nvSpPr>
        <p:spPr>
          <a:xfrm>
            <a:off x="4302298" y="1473348"/>
            <a:ext cx="6096000" cy="2585323"/>
          </a:xfrm>
          <a:prstGeom prst="rect">
            <a:avLst/>
          </a:prstGeom>
          <a:noFill/>
        </p:spPr>
        <p:txBody>
          <a:bodyPr wrap="square">
            <a:spAutoFit/>
          </a:bodyPr>
          <a:lstStyle/>
          <a:p>
            <a:r>
              <a:rPr lang="en-US" b="1" dirty="0"/>
              <a:t>3</a:t>
            </a:r>
            <a:r>
              <a:rPr lang="en-US" dirty="0"/>
              <a:t>. </a:t>
            </a:r>
            <a:r>
              <a:rPr lang="en-US" b="1" dirty="0"/>
              <a:t>Integration with SDN Controller</a:t>
            </a:r>
          </a:p>
          <a:p>
            <a:endParaRPr lang="en-US" b="1" dirty="0"/>
          </a:p>
          <a:p>
            <a:r>
              <a:rPr lang="en-US" b="1" dirty="0"/>
              <a:t>Progress</a:t>
            </a:r>
            <a:r>
              <a:rPr lang="en-US" dirty="0"/>
              <a:t>: in progress</a:t>
            </a:r>
          </a:p>
          <a:p>
            <a:endParaRPr lang="en-US" dirty="0"/>
          </a:p>
          <a:p>
            <a:pPr marL="285750" indent="-285750">
              <a:buFont typeface="Arial" panose="020B0604020202020204" pitchFamily="34" charset="0"/>
              <a:buChar char="•"/>
            </a:pPr>
            <a:r>
              <a:rPr lang="en-US" dirty="0"/>
              <a:t>Planning to integrate the trained IDS with the SDN controller for real-time monitoring and detection.</a:t>
            </a:r>
          </a:p>
          <a:p>
            <a:pPr marL="285750" indent="-285750">
              <a:buFont typeface="Arial" panose="020B0604020202020204" pitchFamily="34" charset="0"/>
              <a:buChar char="•"/>
            </a:pPr>
            <a:r>
              <a:rPr lang="en-US" dirty="0"/>
              <a:t>Exploring SDN controller APIs for seamless integration</a:t>
            </a:r>
          </a:p>
        </p:txBody>
      </p:sp>
    </p:spTree>
    <p:extLst>
      <p:ext uri="{BB962C8B-B14F-4D97-AF65-F5344CB8AC3E}">
        <p14:creationId xmlns:p14="http://schemas.microsoft.com/office/powerpoint/2010/main" val="2326587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9519-6885-AA28-4220-309183566E02}"/>
              </a:ext>
            </a:extLst>
          </p:cNvPr>
          <p:cNvSpPr>
            <a:spLocks noGrp="1"/>
          </p:cNvSpPr>
          <p:nvPr>
            <p:ph type="title"/>
          </p:nvPr>
        </p:nvSpPr>
        <p:spPr>
          <a:xfrm>
            <a:off x="4216399" y="-48102"/>
            <a:ext cx="5615641" cy="1038951"/>
          </a:xfrm>
        </p:spPr>
        <p:txBody>
          <a:bodyPr/>
          <a:lstStyle/>
          <a:p>
            <a:r>
              <a:rPr lang="en-US" dirty="0"/>
              <a:t>Future Progress</a:t>
            </a:r>
          </a:p>
        </p:txBody>
      </p:sp>
      <p:sp>
        <p:nvSpPr>
          <p:cNvPr id="6" name="TextBox 5">
            <a:extLst>
              <a:ext uri="{FF2B5EF4-FFF2-40B4-BE49-F238E27FC236}">
                <a16:creationId xmlns:a16="http://schemas.microsoft.com/office/drawing/2014/main" id="{2EE56935-62C1-6111-D0C0-2DD628D336DD}"/>
              </a:ext>
            </a:extLst>
          </p:cNvPr>
          <p:cNvSpPr txBox="1"/>
          <p:nvPr/>
        </p:nvSpPr>
        <p:spPr>
          <a:xfrm>
            <a:off x="4302298" y="1473349"/>
            <a:ext cx="7744922" cy="4801314"/>
          </a:xfrm>
          <a:prstGeom prst="rect">
            <a:avLst/>
          </a:prstGeom>
          <a:noFill/>
        </p:spPr>
        <p:txBody>
          <a:bodyPr wrap="square">
            <a:spAutoFit/>
          </a:bodyPr>
          <a:lstStyle/>
          <a:p>
            <a:pPr>
              <a:buFont typeface="+mj-lt"/>
              <a:buAutoNum type="arabicPeriod"/>
            </a:pPr>
            <a:r>
              <a:rPr lang="en-US" b="1" dirty="0"/>
              <a:t> Integration with SDN Controller</a:t>
            </a:r>
          </a:p>
          <a:p>
            <a:endParaRPr lang="en-US" dirty="0"/>
          </a:p>
          <a:p>
            <a:pPr marL="742950" lvl="1" indent="-285750">
              <a:buFont typeface="+mj-lt"/>
              <a:buAutoNum type="arabicPeriod"/>
            </a:pPr>
            <a:r>
              <a:rPr lang="en-US" b="1" dirty="0"/>
              <a:t>Progress</a:t>
            </a:r>
            <a:r>
              <a:rPr lang="en-US" dirty="0"/>
              <a:t>: upcoming</a:t>
            </a:r>
          </a:p>
          <a:p>
            <a:pPr lvl="1"/>
            <a:endParaRPr lang="en-US" dirty="0"/>
          </a:p>
          <a:p>
            <a:pPr marL="1143000" lvl="2" indent="-228600">
              <a:buFont typeface="+mj-lt"/>
              <a:buAutoNum type="arabicPeriod"/>
            </a:pPr>
            <a:r>
              <a:rPr lang="en-US" dirty="0"/>
              <a:t>Planning to integrate the trained IDS with the SDN controller for real-time monitoring and detection.</a:t>
            </a:r>
          </a:p>
          <a:p>
            <a:pPr marL="1143000" lvl="2" indent="-228600">
              <a:buFont typeface="+mj-lt"/>
              <a:buAutoNum type="arabicPeriod"/>
            </a:pPr>
            <a:r>
              <a:rPr lang="en-US" dirty="0"/>
              <a:t>Exploring SDN controller APIs for seamless integration.</a:t>
            </a:r>
          </a:p>
          <a:p>
            <a:pPr lvl="2"/>
            <a:endParaRPr lang="en-US" dirty="0"/>
          </a:p>
          <a:p>
            <a:r>
              <a:rPr lang="en-US" b="1" dirty="0"/>
              <a:t>2. Testing and Optimization</a:t>
            </a:r>
          </a:p>
          <a:p>
            <a:endParaRPr lang="en-US" dirty="0"/>
          </a:p>
          <a:p>
            <a:pPr marL="742950" lvl="1" indent="-285750">
              <a:buFont typeface="+mj-lt"/>
              <a:buAutoNum type="arabicPeriod"/>
            </a:pPr>
            <a:r>
              <a:rPr lang="en-US" b="1" dirty="0"/>
              <a:t>Progress</a:t>
            </a:r>
            <a:r>
              <a:rPr lang="en-US" dirty="0"/>
              <a:t>: Upcoming.</a:t>
            </a:r>
          </a:p>
          <a:p>
            <a:pPr lvl="1"/>
            <a:endParaRPr lang="en-US" dirty="0"/>
          </a:p>
          <a:p>
            <a:pPr marL="1143000" lvl="2" indent="-228600">
              <a:buFont typeface="+mj-lt"/>
              <a:buAutoNum type="arabicPeriod"/>
            </a:pPr>
            <a:r>
              <a:rPr lang="en-US" dirty="0"/>
              <a:t>Will test the IDS in a simulated SDN environment with both normal and attack traffic.</a:t>
            </a:r>
          </a:p>
          <a:p>
            <a:pPr marL="1143000" lvl="2" indent="-228600">
              <a:buFont typeface="+mj-lt"/>
              <a:buAutoNum type="arabicPeriod"/>
            </a:pPr>
            <a:r>
              <a:rPr lang="en-US" dirty="0"/>
              <a:t>Plan to optimize the system for accuracy and low false-positive rates.</a:t>
            </a:r>
          </a:p>
          <a:p>
            <a:endParaRPr lang="en-US" b="1" dirty="0"/>
          </a:p>
        </p:txBody>
      </p:sp>
    </p:spTree>
    <p:extLst>
      <p:ext uri="{BB962C8B-B14F-4D97-AF65-F5344CB8AC3E}">
        <p14:creationId xmlns:p14="http://schemas.microsoft.com/office/powerpoint/2010/main" val="215858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dirty="0"/>
              <a:t>Project Evidence</a:t>
            </a:r>
          </a:p>
        </p:txBody>
      </p:sp>
      <p:pic>
        <p:nvPicPr>
          <p:cNvPr id="5" name="Content Placeholder 4" descr="A screenshot of a computer&#10;&#10;Description automatically generated">
            <a:extLst>
              <a:ext uri="{FF2B5EF4-FFF2-40B4-BE49-F238E27FC236}">
                <a16:creationId xmlns:a16="http://schemas.microsoft.com/office/drawing/2014/main" id="{9EF4CD49-142D-EC2E-8B15-67E964CF3560}"/>
              </a:ext>
            </a:extLst>
          </p:cNvPr>
          <p:cNvPicPr>
            <a:picLocks noGrp="1" noChangeAspect="1"/>
          </p:cNvPicPr>
          <p:nvPr>
            <p:ph sz="quarter" idx="14"/>
          </p:nvPr>
        </p:nvPicPr>
        <p:blipFill>
          <a:blip r:embed="rId3"/>
          <a:stretch>
            <a:fillRect/>
          </a:stretch>
        </p:blipFill>
        <p:spPr>
          <a:xfrm>
            <a:off x="227218" y="1915964"/>
            <a:ext cx="3819525" cy="2136969"/>
          </a:xfrm>
        </p:spPr>
      </p:pic>
      <p:pic>
        <p:nvPicPr>
          <p:cNvPr id="8" name="Content Placeholder 7">
            <a:extLst>
              <a:ext uri="{FF2B5EF4-FFF2-40B4-BE49-F238E27FC236}">
                <a16:creationId xmlns:a16="http://schemas.microsoft.com/office/drawing/2014/main" id="{0BB1E16A-86F5-62A1-C825-5723D9E546CF}"/>
              </a:ext>
            </a:extLst>
          </p:cNvPr>
          <p:cNvPicPr>
            <a:picLocks noGrp="1" noChangeAspect="1"/>
          </p:cNvPicPr>
          <p:nvPr>
            <p:ph sz="quarter" idx="19"/>
          </p:nvPr>
        </p:nvPicPr>
        <p:blipFill>
          <a:blip r:embed="rId4"/>
          <a:stretch>
            <a:fillRect/>
          </a:stretch>
        </p:blipFill>
        <p:spPr>
          <a:xfrm>
            <a:off x="4615949" y="1915964"/>
            <a:ext cx="3210879" cy="2136969"/>
          </a:xfrm>
        </p:spPr>
      </p:pic>
      <p:pic>
        <p:nvPicPr>
          <p:cNvPr id="10" name="Picture 9">
            <a:extLst>
              <a:ext uri="{FF2B5EF4-FFF2-40B4-BE49-F238E27FC236}">
                <a16:creationId xmlns:a16="http://schemas.microsoft.com/office/drawing/2014/main" id="{4EC4D158-2CB3-2B03-0E76-FE2CB6ECE509}"/>
              </a:ext>
            </a:extLst>
          </p:cNvPr>
          <p:cNvPicPr>
            <a:picLocks noChangeAspect="1"/>
          </p:cNvPicPr>
          <p:nvPr/>
        </p:nvPicPr>
        <p:blipFill>
          <a:blip r:embed="rId5"/>
          <a:stretch>
            <a:fillRect/>
          </a:stretch>
        </p:blipFill>
        <p:spPr>
          <a:xfrm>
            <a:off x="8396034" y="1750795"/>
            <a:ext cx="3428594" cy="2467306"/>
          </a:xfrm>
          <a:prstGeom prst="rect">
            <a:avLst/>
          </a:prstGeom>
        </p:spPr>
      </p:pic>
    </p:spTree>
    <p:extLst>
      <p:ext uri="{BB962C8B-B14F-4D97-AF65-F5344CB8AC3E}">
        <p14:creationId xmlns:p14="http://schemas.microsoft.com/office/powerpoint/2010/main" val="524344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E67981-079D-4463-B997-67E6CA039B58}"/>
              </a:ext>
            </a:extLst>
          </p:cNvPr>
          <p:cNvSpPr>
            <a:spLocks noGrp="1"/>
          </p:cNvSpPr>
          <p:nvPr>
            <p:ph type="title"/>
          </p:nvPr>
        </p:nvSpPr>
        <p:spPr>
          <a:xfrm>
            <a:off x="1236518" y="920859"/>
            <a:ext cx="10013710" cy="1216152"/>
          </a:xfrm>
        </p:spPr>
        <p:txBody>
          <a:bodyPr/>
          <a:lstStyle/>
          <a:p>
            <a:r>
              <a:rPr lang="en-US" dirty="0"/>
              <a:t>References</a:t>
            </a:r>
          </a:p>
        </p:txBody>
      </p:sp>
      <p:sp>
        <p:nvSpPr>
          <p:cNvPr id="7" name="TextBox 6">
            <a:extLst>
              <a:ext uri="{FF2B5EF4-FFF2-40B4-BE49-F238E27FC236}">
                <a16:creationId xmlns:a16="http://schemas.microsoft.com/office/drawing/2014/main" id="{CCEA351C-DA1B-539D-CCA4-B309893F75B2}"/>
              </a:ext>
            </a:extLst>
          </p:cNvPr>
          <p:cNvSpPr txBox="1"/>
          <p:nvPr/>
        </p:nvSpPr>
        <p:spPr>
          <a:xfrm>
            <a:off x="1236518" y="2296390"/>
            <a:ext cx="8117897" cy="3108543"/>
          </a:xfrm>
          <a:prstGeom prst="rect">
            <a:avLst/>
          </a:prstGeom>
          <a:noFill/>
        </p:spPr>
        <p:txBody>
          <a:bodyPr wrap="square">
            <a:spAutoFit/>
          </a:bodyPr>
          <a:lstStyle/>
          <a:p>
            <a:pPr marL="342900" indent="-342900">
              <a:buFont typeface="+mj-lt"/>
              <a:buAutoNum type="arabicPeriod"/>
            </a:pPr>
            <a:r>
              <a:rPr lang="en-US" sz="1400" dirty="0"/>
              <a:t>X. Wang, W. Chang, W. Xiang, and W. Wen, "A Flow Table Overflow Attack Detection Method Based on Machine Learning for SDN," 2019 IEEE International Conference on Smart Internet of Things (SmartIoT), Tianjin, China, pp. 96–101, 2019.</a:t>
            </a:r>
          </a:p>
          <a:p>
            <a:pPr marL="342900" indent="-342900">
              <a:buFont typeface="+mj-lt"/>
              <a:buAutoNum type="arabicPeriod"/>
            </a:pPr>
            <a:r>
              <a:rPr lang="en-US" sz="1400" dirty="0"/>
              <a:t>S. Sharma, A. Kaushik, and P. Verma, "Intrusion Detection System for Software Defined Network Based on Machine Learning," 2020 IEEE International Conference on Advanced Networks and Telecommunications Systems (ANTS), Kolkata, India, pp. 1–6, Dec. 2020.</a:t>
            </a:r>
          </a:p>
          <a:p>
            <a:pPr marL="342900" indent="-342900">
              <a:buFont typeface="+mj-lt"/>
              <a:buAutoNum type="arabicPeriod"/>
            </a:pPr>
            <a:r>
              <a:rPr lang="en-US" sz="1400" dirty="0"/>
              <a:t>A. AlEroud and W. Alsmadi, "Identifying cyber-attacks on software-defined networks: An anomaly detection approach," Computers &amp; Security, vol. 80, pp. 211–225, Jan. 2019.</a:t>
            </a:r>
          </a:p>
          <a:p>
            <a:pPr marL="342900" indent="-342900">
              <a:buFont typeface="+mj-lt"/>
              <a:buAutoNum type="arabicPeriod"/>
            </a:pPr>
            <a:r>
              <a:rPr lang="en-US" sz="1400" dirty="0"/>
              <a:t>H. Wang, J. Zhang, and L. Wang, "SDN-based DOS Attack Detection Algorithm Research," 2020 IEEE 5th International Conference on Cloud Computing and Big Data Analytics (ICCCBDA), Chengdu, China, pp. 287–292, May 2020.</a:t>
            </a:r>
          </a:p>
          <a:p>
            <a:pPr marL="342900" indent="-342900">
              <a:buFont typeface="+mj-lt"/>
              <a:buAutoNum type="arabicPeriod"/>
            </a:pPr>
            <a:r>
              <a:rPr lang="en-US" sz="1400" dirty="0"/>
              <a:t>T. M. A. Rashid, T. Walid, M. Quraishi, and F. Al-</a:t>
            </a:r>
            <a:r>
              <a:rPr lang="en-US" sz="1400" dirty="0" err="1"/>
              <a:t>Turjman</a:t>
            </a:r>
            <a:r>
              <a:rPr lang="en-US" sz="1400" dirty="0"/>
              <a:t>, "Flow-based Anomaly Detection in Software-Defined Networking: A Survey," IEEE Communications Surveys &amp; Tutorials, vol. 23, no. 1, pp. 264–288, Jan. 2021.</a:t>
            </a:r>
          </a:p>
        </p:txBody>
      </p:sp>
    </p:spTree>
    <p:extLst>
      <p:ext uri="{BB962C8B-B14F-4D97-AF65-F5344CB8AC3E}">
        <p14:creationId xmlns:p14="http://schemas.microsoft.com/office/powerpoint/2010/main" val="4224606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D1891-C57E-D813-AF58-EEDD2A894C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9A7C81-F82A-7CD1-2026-58C0FDBC93B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759429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81E72FA-5C13-B79A-BCA5-5E5F7DA1C63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E6F9111-4457-A921-BA40-96D1F7B4E039}"/>
              </a:ext>
            </a:extLst>
          </p:cNvPr>
          <p:cNvSpPr>
            <a:spLocks noGrp="1"/>
          </p:cNvSpPr>
          <p:nvPr>
            <p:ph type="ctrTitle"/>
          </p:nvPr>
        </p:nvSpPr>
        <p:spPr>
          <a:xfrm>
            <a:off x="1033312" y="887917"/>
            <a:ext cx="10125375" cy="732434"/>
          </a:xfrm>
        </p:spPr>
        <p:txBody>
          <a:bodyPr vert="horz" lIns="109728" tIns="109728" rIns="109728" bIns="91440" rtlCol="0" anchor="b">
            <a:normAutofit/>
          </a:bodyPr>
          <a:lstStyle/>
          <a:p>
            <a:r>
              <a:rPr lang="en-US" sz="3200" dirty="0"/>
              <a:t>IT21282072|SATKURULINGAM.S</a:t>
            </a:r>
          </a:p>
        </p:txBody>
      </p:sp>
      <p:sp>
        <p:nvSpPr>
          <p:cNvPr id="6" name="Text Placeholder 5">
            <a:extLst>
              <a:ext uri="{FF2B5EF4-FFF2-40B4-BE49-F238E27FC236}">
                <a16:creationId xmlns:a16="http://schemas.microsoft.com/office/drawing/2014/main" id="{9AF72CC8-67AF-D70F-6175-1E927F63A7AE}"/>
              </a:ext>
            </a:extLst>
          </p:cNvPr>
          <p:cNvSpPr>
            <a:spLocks noGrp="1"/>
          </p:cNvSpPr>
          <p:nvPr>
            <p:ph type="body" sz="quarter" idx="10"/>
          </p:nvPr>
        </p:nvSpPr>
        <p:spPr>
          <a:xfrm>
            <a:off x="1778256" y="6113562"/>
            <a:ext cx="9380431" cy="744438"/>
          </a:xfrm>
        </p:spPr>
        <p:txBody>
          <a:bodyPr/>
          <a:lstStyle/>
          <a:p>
            <a:r>
              <a:rPr lang="en-US" b="1" dirty="0">
                <a:solidFill>
                  <a:schemeClr val="tx1"/>
                </a:solidFill>
                <a:latin typeface="Abadi" panose="020B0604020104020204" pitchFamily="34" charset="0"/>
              </a:rPr>
              <a:t>IT21282072 | SATKURULINGAM.S| 24-25J-120</a:t>
            </a:r>
          </a:p>
        </p:txBody>
      </p:sp>
      <p:sp>
        <p:nvSpPr>
          <p:cNvPr id="2" name="object 12">
            <a:extLst>
              <a:ext uri="{FF2B5EF4-FFF2-40B4-BE49-F238E27FC236}">
                <a16:creationId xmlns:a16="http://schemas.microsoft.com/office/drawing/2014/main" id="{6CAACA94-3DDE-C9E2-D6FD-FCD6A487C61D}"/>
              </a:ext>
            </a:extLst>
          </p:cNvPr>
          <p:cNvSpPr txBox="1"/>
          <p:nvPr/>
        </p:nvSpPr>
        <p:spPr>
          <a:xfrm>
            <a:off x="1165917" y="1620351"/>
            <a:ext cx="9871410" cy="1398460"/>
          </a:xfrm>
          <a:prstGeom prst="rect">
            <a:avLst/>
          </a:prstGeom>
        </p:spPr>
        <p:txBody>
          <a:bodyPr vert="horz" wrap="square" lIns="0" tIns="539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54990">
              <a:lnSpc>
                <a:spcPts val="2590"/>
              </a:lnSpc>
              <a:spcBef>
                <a:spcPts val="425"/>
              </a:spcBef>
            </a:pPr>
            <a:r>
              <a:rPr sz="2000" b="1" spc="-5" dirty="0">
                <a:solidFill>
                  <a:schemeClr val="bg1"/>
                </a:solidFill>
                <a:cs typeface="Arial"/>
              </a:rPr>
              <a:t>BSc</a:t>
            </a:r>
            <a:r>
              <a:rPr sz="2000" b="1" spc="-10" dirty="0">
                <a:solidFill>
                  <a:schemeClr val="bg1"/>
                </a:solidFill>
                <a:cs typeface="Arial"/>
              </a:rPr>
              <a:t> </a:t>
            </a:r>
            <a:r>
              <a:rPr sz="2000" b="1" spc="-5" dirty="0">
                <a:solidFill>
                  <a:schemeClr val="bg1"/>
                </a:solidFill>
                <a:cs typeface="Arial"/>
              </a:rPr>
              <a:t>(Hons)</a:t>
            </a:r>
            <a:r>
              <a:rPr sz="2000" b="1" spc="20" dirty="0">
                <a:solidFill>
                  <a:schemeClr val="bg1"/>
                </a:solidFill>
                <a:cs typeface="Arial"/>
              </a:rPr>
              <a:t> </a:t>
            </a:r>
            <a:r>
              <a:rPr sz="2000" b="1" dirty="0">
                <a:solidFill>
                  <a:schemeClr val="bg1"/>
                </a:solidFill>
                <a:cs typeface="Arial"/>
              </a:rPr>
              <a:t>Degree</a:t>
            </a:r>
            <a:r>
              <a:rPr sz="2000" b="1" spc="-15" dirty="0">
                <a:solidFill>
                  <a:schemeClr val="bg1"/>
                </a:solidFill>
                <a:cs typeface="Arial"/>
              </a:rPr>
              <a:t> </a:t>
            </a:r>
            <a:r>
              <a:rPr sz="2000" b="1" dirty="0">
                <a:solidFill>
                  <a:schemeClr val="bg1"/>
                </a:solidFill>
                <a:cs typeface="Arial"/>
              </a:rPr>
              <a:t>in</a:t>
            </a:r>
            <a:r>
              <a:rPr sz="2000" b="1" spc="-15" dirty="0">
                <a:solidFill>
                  <a:schemeClr val="bg1"/>
                </a:solidFill>
                <a:cs typeface="Arial"/>
              </a:rPr>
              <a:t> </a:t>
            </a:r>
            <a:r>
              <a:rPr sz="2000" b="1" dirty="0">
                <a:solidFill>
                  <a:schemeClr val="bg1"/>
                </a:solidFill>
                <a:cs typeface="Arial"/>
              </a:rPr>
              <a:t>Information</a:t>
            </a:r>
            <a:r>
              <a:rPr sz="2000" b="1" spc="-30" dirty="0">
                <a:solidFill>
                  <a:schemeClr val="bg1"/>
                </a:solidFill>
                <a:cs typeface="Arial"/>
              </a:rPr>
              <a:t> </a:t>
            </a:r>
            <a:r>
              <a:rPr sz="2000" b="1" spc="-20" dirty="0">
                <a:solidFill>
                  <a:schemeClr val="bg1"/>
                </a:solidFill>
                <a:cs typeface="Arial"/>
              </a:rPr>
              <a:t>Technology</a:t>
            </a:r>
            <a:r>
              <a:rPr sz="2000" b="1" spc="-45" dirty="0">
                <a:solidFill>
                  <a:schemeClr val="bg1"/>
                </a:solidFill>
                <a:cs typeface="Arial"/>
              </a:rPr>
              <a:t> </a:t>
            </a:r>
            <a:r>
              <a:rPr sz="2000" b="1" dirty="0">
                <a:solidFill>
                  <a:schemeClr val="bg1"/>
                </a:solidFill>
                <a:cs typeface="Arial"/>
              </a:rPr>
              <a:t>Specialized</a:t>
            </a:r>
            <a:r>
              <a:rPr sz="2000" b="1" spc="-70" dirty="0">
                <a:solidFill>
                  <a:schemeClr val="bg1"/>
                </a:solidFill>
                <a:cs typeface="Arial"/>
              </a:rPr>
              <a:t> </a:t>
            </a:r>
            <a:r>
              <a:rPr sz="2000" b="1" dirty="0">
                <a:solidFill>
                  <a:schemeClr val="bg1"/>
                </a:solidFill>
                <a:cs typeface="Arial"/>
              </a:rPr>
              <a:t>in</a:t>
            </a:r>
            <a:r>
              <a:rPr sz="2000" b="1" spc="-15" dirty="0">
                <a:solidFill>
                  <a:schemeClr val="bg1"/>
                </a:solidFill>
                <a:cs typeface="Arial"/>
              </a:rPr>
              <a:t> Cyber </a:t>
            </a:r>
            <a:r>
              <a:rPr sz="2000" b="1" spc="-655" dirty="0">
                <a:solidFill>
                  <a:schemeClr val="bg1"/>
                </a:solidFill>
                <a:cs typeface="Arial"/>
              </a:rPr>
              <a:t> </a:t>
            </a:r>
            <a:r>
              <a:rPr sz="2000" b="1" dirty="0">
                <a:solidFill>
                  <a:schemeClr val="bg1"/>
                </a:solidFill>
                <a:cs typeface="Arial"/>
              </a:rPr>
              <a:t>Security</a:t>
            </a:r>
            <a:endParaRPr sz="2000" dirty="0">
              <a:solidFill>
                <a:schemeClr val="bg1"/>
              </a:solidFill>
              <a:cs typeface="Arial"/>
            </a:endParaRPr>
          </a:p>
          <a:p>
            <a:pPr>
              <a:lnSpc>
                <a:spcPct val="100000"/>
              </a:lnSpc>
            </a:pPr>
            <a:endParaRPr sz="2400" dirty="0">
              <a:solidFill>
                <a:schemeClr val="bg1"/>
              </a:solidFill>
              <a:cs typeface="Arial"/>
            </a:endParaRPr>
          </a:p>
          <a:p>
            <a:pPr>
              <a:lnSpc>
                <a:spcPct val="100000"/>
              </a:lnSpc>
              <a:spcBef>
                <a:spcPts val="15"/>
              </a:spcBef>
            </a:pPr>
            <a:endParaRPr sz="2000" dirty="0">
              <a:solidFill>
                <a:schemeClr val="bg1"/>
              </a:solidFill>
              <a:cs typeface="Arial"/>
            </a:endParaRPr>
          </a:p>
        </p:txBody>
      </p:sp>
      <p:sp>
        <p:nvSpPr>
          <p:cNvPr id="11" name="Title 6">
            <a:extLst>
              <a:ext uri="{FF2B5EF4-FFF2-40B4-BE49-F238E27FC236}">
                <a16:creationId xmlns:a16="http://schemas.microsoft.com/office/drawing/2014/main" id="{D1F4D5F3-0496-0507-9952-D18E8C043FCD}"/>
              </a:ext>
            </a:extLst>
          </p:cNvPr>
          <p:cNvSpPr txBox="1">
            <a:spLocks/>
          </p:cNvSpPr>
          <p:nvPr/>
        </p:nvSpPr>
        <p:spPr>
          <a:xfrm>
            <a:off x="911952" y="3326956"/>
            <a:ext cx="10125375" cy="1142776"/>
          </a:xfrm>
          <a:prstGeom prst="rect">
            <a:avLst/>
          </a:prstGeom>
        </p:spPr>
        <p:txBody>
          <a:bodyPr vert="horz" lIns="109728" tIns="109728" rIns="109728" bIns="91440" rtlCol="0" anchor="b" anchorCtr="0">
            <a:normAutofit/>
          </a:bodyPr>
          <a:lstStyle>
            <a:lvl1pPr algn="l" defTabSz="914400" rtl="0" eaLnBrk="1" latinLnBrk="0" hangingPunct="1">
              <a:lnSpc>
                <a:spcPct val="100000"/>
              </a:lnSpc>
              <a:spcBef>
                <a:spcPct val="0"/>
              </a:spcBef>
              <a:buNone/>
              <a:defRPr sz="4800" b="1" kern="1200" cap="all" spc="150" baseline="0">
                <a:solidFill>
                  <a:schemeClr val="bg1"/>
                </a:solidFill>
                <a:latin typeface="+mj-lt"/>
                <a:ea typeface="+mj-ea"/>
                <a:cs typeface="+mj-cs"/>
              </a:defRPr>
            </a:lvl1pPr>
          </a:lstStyle>
          <a:p>
            <a:pPr algn="ctr">
              <a:lnSpc>
                <a:spcPct val="107000"/>
              </a:lnSpc>
              <a:spcAft>
                <a:spcPts val="800"/>
              </a:spcAft>
            </a:pPr>
            <a:r>
              <a:rPr lang="en-US" sz="2000" b="1" dirty="0">
                <a:solidFill>
                  <a:schemeClr val="bg1"/>
                </a:solidFill>
                <a:effectLst/>
                <a:latin typeface="+mn-lt"/>
                <a:ea typeface="Times New Roman" panose="02020603050405020304" pitchFamily="18" charset="0"/>
              </a:rPr>
              <a:t>Machine Learning-Based Intrusion Detection Engine for IP SPOOFING ATTACK</a:t>
            </a:r>
            <a:endParaRPr lang="en-US" sz="2000" dirty="0">
              <a:solidFill>
                <a:schemeClr val="bg1"/>
              </a:solidFill>
              <a:effectLst/>
              <a:latin typeface="+mn-lt"/>
              <a:ea typeface="Times New Roman" panose="02020603050405020304" pitchFamily="18" charset="0"/>
            </a:endParaRPr>
          </a:p>
        </p:txBody>
      </p:sp>
      <p:pic>
        <p:nvPicPr>
          <p:cNvPr id="4" name="Picture 3">
            <a:extLst>
              <a:ext uri="{FF2B5EF4-FFF2-40B4-BE49-F238E27FC236}">
                <a16:creationId xmlns:a16="http://schemas.microsoft.com/office/drawing/2014/main" id="{84F87CD5-2476-FA27-B79F-CBC7190E464C}"/>
              </a:ext>
            </a:extLst>
          </p:cNvPr>
          <p:cNvPicPr>
            <a:picLocks noChangeAspect="1"/>
          </p:cNvPicPr>
          <p:nvPr/>
        </p:nvPicPr>
        <p:blipFill>
          <a:blip r:embed="rId3"/>
          <a:stretch>
            <a:fillRect/>
          </a:stretch>
        </p:blipFill>
        <p:spPr>
          <a:xfrm>
            <a:off x="10616316" y="0"/>
            <a:ext cx="1575683" cy="1785257"/>
          </a:xfrm>
          <a:prstGeom prst="rect">
            <a:avLst/>
          </a:prstGeom>
        </p:spPr>
      </p:pic>
    </p:spTree>
    <p:extLst>
      <p:ext uri="{BB962C8B-B14F-4D97-AF65-F5344CB8AC3E}">
        <p14:creationId xmlns:p14="http://schemas.microsoft.com/office/powerpoint/2010/main" val="3959938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7308E84-5E60-CBA1-B9FD-688A385571CF}"/>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dirty="0"/>
          </a:p>
        </p:txBody>
      </p:sp>
      <p:sp>
        <p:nvSpPr>
          <p:cNvPr id="50" name="Rectangle 49">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2" name="Rectangle 51">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descr="Magnifying glass and question mark">
            <a:extLst>
              <a:ext uri="{FF2B5EF4-FFF2-40B4-BE49-F238E27FC236}">
                <a16:creationId xmlns:a16="http://schemas.microsoft.com/office/drawing/2014/main" id="{A6701F52-3558-61A6-B5A1-C736CDD1C401}"/>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rcRect l="23000" r="19349" b="-2"/>
          <a:stretch/>
        </p:blipFill>
        <p:spPr>
          <a:xfrm>
            <a:off x="20" y="1804072"/>
            <a:ext cx="4458058" cy="4349801"/>
          </a:xfrm>
          <a:prstGeom prst="rect">
            <a:avLst/>
          </a:prstGeom>
        </p:spPr>
      </p:pic>
      <p:sp>
        <p:nvSpPr>
          <p:cNvPr id="56" name="Rectangle 55">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3A05FA3F-C215-877A-7227-79D0460FBA8F}"/>
              </a:ext>
            </a:extLst>
          </p:cNvPr>
          <p:cNvSpPr>
            <a:spLocks noGrp="1"/>
          </p:cNvSpPr>
          <p:nvPr>
            <p:ph type="title"/>
          </p:nvPr>
        </p:nvSpPr>
        <p:spPr>
          <a:xfrm>
            <a:off x="5013665" y="322103"/>
            <a:ext cx="6867997" cy="1039236"/>
          </a:xfrm>
        </p:spPr>
        <p:txBody>
          <a:bodyPr vert="horz" lIns="109728" tIns="109728" rIns="109728" bIns="91440" rtlCol="0" anchor="b">
            <a:noAutofit/>
          </a:bodyPr>
          <a:lstStyle/>
          <a:p>
            <a:pPr>
              <a:lnSpc>
                <a:spcPct val="125000"/>
              </a:lnSpc>
            </a:pPr>
            <a:r>
              <a:rPr lang="en-US" sz="4800" b="0" cap="all" dirty="0"/>
              <a:t>Research problem</a:t>
            </a:r>
          </a:p>
        </p:txBody>
      </p:sp>
      <p:sp>
        <p:nvSpPr>
          <p:cNvPr id="15" name="Subtitle 14">
            <a:extLst>
              <a:ext uri="{FF2B5EF4-FFF2-40B4-BE49-F238E27FC236}">
                <a16:creationId xmlns:a16="http://schemas.microsoft.com/office/drawing/2014/main" id="{A78B2879-9951-2C55-A294-5D537E2AA31B}"/>
              </a:ext>
            </a:extLst>
          </p:cNvPr>
          <p:cNvSpPr>
            <a:spLocks noGrp="1"/>
          </p:cNvSpPr>
          <p:nvPr>
            <p:ph type="subTitle" idx="1"/>
          </p:nvPr>
        </p:nvSpPr>
        <p:spPr>
          <a:xfrm>
            <a:off x="4698332" y="2538663"/>
            <a:ext cx="7183330" cy="2501524"/>
          </a:xfrm>
        </p:spPr>
        <p:txBody>
          <a:bodyPr vert="horz" lIns="109728" tIns="109728" rIns="109728" bIns="91440" rtlCol="0" anchor="t">
            <a:normAutofit/>
          </a:bodyPr>
          <a:lstStyle/>
          <a:p>
            <a:pPr>
              <a:lnSpc>
                <a:spcPct val="140000"/>
              </a:lnSpc>
            </a:pPr>
            <a:r>
              <a:rPr lang="en-US" sz="1600" dirty="0"/>
              <a:t>Developing a Machine Learning-Based Intrusion Detection System for Real-Time Detection and Mitigation of IP Spoofing Attacks in Software-Defined Networks</a:t>
            </a:r>
            <a:endParaRPr lang="en-US" sz="2400" dirty="0">
              <a:solidFill>
                <a:schemeClr val="tx1">
                  <a:lumMod val="85000"/>
                  <a:lumOff val="15000"/>
                </a:schemeClr>
              </a:solidFill>
            </a:endParaRPr>
          </a:p>
        </p:txBody>
      </p:sp>
      <p:sp>
        <p:nvSpPr>
          <p:cNvPr id="58" name="Rectangle 57">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335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258010" y="174459"/>
            <a:ext cx="2617759" cy="690326"/>
          </a:xfrm>
        </p:spPr>
        <p:txBody>
          <a:bodyPr>
            <a:normAutofit/>
          </a:bodyPr>
          <a:lstStyle/>
          <a:p>
            <a:r>
              <a:rPr lang="en-US" dirty="0"/>
              <a:t>content</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sz="quarter" idx="14"/>
          </p:nvPr>
        </p:nvSpPr>
        <p:spPr>
          <a:xfrm>
            <a:off x="330199" y="1211435"/>
            <a:ext cx="5228392" cy="5159285"/>
          </a:xfrm>
        </p:spPr>
        <p:txBody>
          <a:bodyPr>
            <a:normAutofit lnSpcReduction="10000"/>
          </a:bodyPr>
          <a:lstStyle/>
          <a:p>
            <a:pPr marL="342900" indent="-342900">
              <a:buFont typeface="Wingdings" panose="05000000000000000000" pitchFamily="2" charset="2"/>
              <a:buChar char="Ø"/>
            </a:pPr>
            <a:r>
              <a:rPr lang="en-US" dirty="0"/>
              <a:t>Introduction</a:t>
            </a:r>
          </a:p>
          <a:p>
            <a:pPr marL="342900" indent="-342900">
              <a:buFont typeface="Wingdings" panose="05000000000000000000" pitchFamily="2" charset="2"/>
              <a:buChar char="Ø"/>
            </a:pPr>
            <a:r>
              <a:rPr lang="en-US" dirty="0"/>
              <a:t>Research Question</a:t>
            </a:r>
          </a:p>
          <a:p>
            <a:pPr marL="342900" indent="-342900">
              <a:buFont typeface="Wingdings" panose="05000000000000000000" pitchFamily="2" charset="2"/>
              <a:buChar char="Ø"/>
            </a:pPr>
            <a:r>
              <a:rPr lang="en-US" dirty="0"/>
              <a:t>Objectives</a:t>
            </a:r>
          </a:p>
          <a:p>
            <a:pPr marL="342900" indent="-342900">
              <a:buFont typeface="Wingdings" panose="05000000000000000000" pitchFamily="2" charset="2"/>
              <a:buChar char="Ø"/>
            </a:pPr>
            <a:r>
              <a:rPr lang="en-US" dirty="0"/>
              <a:t>System Diagram</a:t>
            </a:r>
          </a:p>
          <a:p>
            <a:pPr marL="342900" indent="-342900">
              <a:buFont typeface="Wingdings" panose="05000000000000000000" pitchFamily="2" charset="2"/>
              <a:buChar char="Ø"/>
            </a:pPr>
            <a:r>
              <a:rPr lang="en-US" dirty="0"/>
              <a:t>Tools and Technologies</a:t>
            </a:r>
          </a:p>
          <a:p>
            <a:pPr marL="342900" indent="-342900">
              <a:buFont typeface="Wingdings" panose="05000000000000000000" pitchFamily="2" charset="2"/>
              <a:buChar char="Ø"/>
            </a:pPr>
            <a:r>
              <a:rPr lang="en-US" dirty="0"/>
              <a:t>Current Progress</a:t>
            </a:r>
          </a:p>
          <a:p>
            <a:pPr marL="342900" indent="-342900">
              <a:buFont typeface="Wingdings" panose="05000000000000000000" pitchFamily="2" charset="2"/>
              <a:buChar char="Ø"/>
            </a:pPr>
            <a:r>
              <a:rPr lang="en-US" dirty="0"/>
              <a:t>Future Progress</a:t>
            </a:r>
          </a:p>
          <a:p>
            <a:pPr marL="342900" indent="-342900">
              <a:buFont typeface="Wingdings" panose="05000000000000000000" pitchFamily="2" charset="2"/>
              <a:buChar char="Ø"/>
            </a:pPr>
            <a:r>
              <a:rPr lang="en-US" dirty="0"/>
              <a:t>Project Evidence</a:t>
            </a:r>
          </a:p>
          <a:p>
            <a:pPr marL="342900" indent="-342900">
              <a:buFont typeface="Wingdings" panose="05000000000000000000" pitchFamily="2" charset="2"/>
              <a:buChar char="Ø"/>
            </a:pPr>
            <a:r>
              <a:rPr lang="en-US" dirty="0"/>
              <a:t>Reference</a:t>
            </a:r>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endParaRPr lang="en-US" dirty="0"/>
          </a:p>
        </p:txBody>
      </p:sp>
    </p:spTree>
    <p:extLst>
      <p:ext uri="{BB962C8B-B14F-4D97-AF65-F5344CB8AC3E}">
        <p14:creationId xmlns:p14="http://schemas.microsoft.com/office/powerpoint/2010/main" val="331829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69AA2-69AB-89FF-3D72-660C71B88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B86ED-1970-DE9C-9D06-1951F1016675}"/>
              </a:ext>
            </a:extLst>
          </p:cNvPr>
          <p:cNvSpPr>
            <a:spLocks noGrp="1"/>
          </p:cNvSpPr>
          <p:nvPr>
            <p:ph type="title"/>
          </p:nvPr>
        </p:nvSpPr>
        <p:spPr>
          <a:xfrm>
            <a:off x="4890716" y="111997"/>
            <a:ext cx="3754671" cy="977001"/>
          </a:xfrm>
        </p:spPr>
        <p:txBody>
          <a:bodyPr vert="horz" lIns="109728" tIns="109728" rIns="109728" bIns="91440" rtlCol="0" anchor="b">
            <a:normAutofit/>
          </a:bodyPr>
          <a:lstStyle/>
          <a:p>
            <a:pPr>
              <a:lnSpc>
                <a:spcPct val="125000"/>
              </a:lnSpc>
            </a:pPr>
            <a:r>
              <a:rPr lang="en-US" sz="3600" b="0" cap="all" dirty="0">
                <a:solidFill>
                  <a:schemeClr val="tx1"/>
                </a:solidFill>
              </a:rPr>
              <a:t>Objectives</a:t>
            </a:r>
          </a:p>
        </p:txBody>
      </p:sp>
      <p:sp>
        <p:nvSpPr>
          <p:cNvPr id="3" name="Title 1">
            <a:extLst>
              <a:ext uri="{FF2B5EF4-FFF2-40B4-BE49-F238E27FC236}">
                <a16:creationId xmlns:a16="http://schemas.microsoft.com/office/drawing/2014/main" id="{2577E321-6442-2C5A-91A8-588CAB00BBD1}"/>
              </a:ext>
            </a:extLst>
          </p:cNvPr>
          <p:cNvSpPr txBox="1">
            <a:spLocks/>
          </p:cNvSpPr>
          <p:nvPr/>
        </p:nvSpPr>
        <p:spPr>
          <a:xfrm>
            <a:off x="5482316" y="2374760"/>
            <a:ext cx="4648152" cy="2639137"/>
          </a:xfrm>
          <a:prstGeom prst="rect">
            <a:avLst/>
          </a:prstGeom>
        </p:spPr>
        <p:txBody>
          <a:bodyPr vert="horz" lIns="109728" tIns="109728" rIns="109728" bIns="91440" rtlCol="0" anchor="b" anchorCtr="0">
            <a:normAutofit fontScale="92500"/>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marL="285750" indent="-285750">
              <a:lnSpc>
                <a:spcPct val="270000"/>
              </a:lnSpc>
              <a:buFont typeface="Wingdings" panose="05000000000000000000" pitchFamily="2" charset="2"/>
              <a:buChar char="q"/>
            </a:pPr>
            <a:r>
              <a:rPr lang="en-US" sz="1600" dirty="0"/>
              <a:t>Data collection and preprocessing </a:t>
            </a:r>
          </a:p>
          <a:p>
            <a:pPr marL="285750" indent="-285750">
              <a:lnSpc>
                <a:spcPct val="270000"/>
              </a:lnSpc>
              <a:buFont typeface="Wingdings" panose="05000000000000000000" pitchFamily="2" charset="2"/>
              <a:buChar char="q"/>
            </a:pPr>
            <a:r>
              <a:rPr lang="en-US" sz="1600" dirty="0"/>
              <a:t>Develop machine learning model </a:t>
            </a:r>
          </a:p>
          <a:p>
            <a:pPr marL="285750" indent="-285750">
              <a:lnSpc>
                <a:spcPct val="270000"/>
              </a:lnSpc>
              <a:buFont typeface="Wingdings" panose="05000000000000000000" pitchFamily="2" charset="2"/>
              <a:buChar char="q"/>
            </a:pPr>
            <a:r>
              <a:rPr lang="en-US" sz="1600" dirty="0"/>
              <a:t>Integration with SDN controller </a:t>
            </a:r>
          </a:p>
          <a:p>
            <a:pPr marL="285750" indent="-285750">
              <a:lnSpc>
                <a:spcPct val="270000"/>
              </a:lnSpc>
              <a:buFont typeface="Wingdings" panose="05000000000000000000" pitchFamily="2" charset="2"/>
              <a:buChar char="q"/>
            </a:pPr>
            <a:r>
              <a:rPr lang="en-US" sz="1600" dirty="0"/>
              <a:t>Evaluate and optimize the model </a:t>
            </a:r>
            <a:endParaRPr lang="en-US" sz="2800" b="0" cap="all" dirty="0">
              <a:solidFill>
                <a:schemeClr val="tx1"/>
              </a:solidFill>
            </a:endParaRPr>
          </a:p>
        </p:txBody>
      </p:sp>
      <p:sp>
        <p:nvSpPr>
          <p:cNvPr id="8" name="Title 1">
            <a:extLst>
              <a:ext uri="{FF2B5EF4-FFF2-40B4-BE49-F238E27FC236}">
                <a16:creationId xmlns:a16="http://schemas.microsoft.com/office/drawing/2014/main" id="{69655D49-9351-D316-7944-43EEA3717A0B}"/>
              </a:ext>
            </a:extLst>
          </p:cNvPr>
          <p:cNvSpPr txBox="1">
            <a:spLocks/>
          </p:cNvSpPr>
          <p:nvPr/>
        </p:nvSpPr>
        <p:spPr>
          <a:xfrm>
            <a:off x="514831" y="1512502"/>
            <a:ext cx="3754671" cy="862258"/>
          </a:xfrm>
          <a:prstGeom prst="rect">
            <a:avLst/>
          </a:prstGeom>
        </p:spPr>
        <p:txBody>
          <a:bodyPr vert="horz" lIns="109728" tIns="109728" rIns="109728" bIns="91440" rtlCol="0" anchor="b" anchorCtr="0">
            <a:norm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25000"/>
              </a:lnSpc>
            </a:pPr>
            <a:r>
              <a:rPr lang="en-US" sz="2400" b="0" dirty="0">
                <a:solidFill>
                  <a:schemeClr val="tx1"/>
                </a:solidFill>
                <a:latin typeface="+mn-lt"/>
              </a:rPr>
              <a:t>Specific </a:t>
            </a:r>
            <a:r>
              <a:rPr lang="en-US" sz="2400" b="0" dirty="0">
                <a:solidFill>
                  <a:schemeClr val="tx1"/>
                </a:solidFill>
              </a:rPr>
              <a:t>objectives</a:t>
            </a:r>
            <a:endParaRPr lang="en-US" sz="2400" b="0" dirty="0">
              <a:solidFill>
                <a:schemeClr val="tx1"/>
              </a:solidFill>
              <a:latin typeface="+mn-lt"/>
            </a:endParaRPr>
          </a:p>
        </p:txBody>
      </p:sp>
      <p:sp>
        <p:nvSpPr>
          <p:cNvPr id="9" name="Title 1">
            <a:extLst>
              <a:ext uri="{FF2B5EF4-FFF2-40B4-BE49-F238E27FC236}">
                <a16:creationId xmlns:a16="http://schemas.microsoft.com/office/drawing/2014/main" id="{61534EB2-0670-9188-C8D0-7EF20AE42218}"/>
              </a:ext>
            </a:extLst>
          </p:cNvPr>
          <p:cNvSpPr txBox="1">
            <a:spLocks/>
          </p:cNvSpPr>
          <p:nvPr/>
        </p:nvSpPr>
        <p:spPr>
          <a:xfrm>
            <a:off x="5214365" y="1466592"/>
            <a:ext cx="3754671" cy="862258"/>
          </a:xfrm>
          <a:prstGeom prst="rect">
            <a:avLst/>
          </a:prstGeom>
        </p:spPr>
        <p:txBody>
          <a:bodyPr vert="horz" lIns="109728" tIns="109728" rIns="109728" bIns="91440" rtlCol="0" anchor="b" anchorCtr="0">
            <a:norm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25000"/>
              </a:lnSpc>
            </a:pPr>
            <a:r>
              <a:rPr lang="en-US" sz="2400" b="0" dirty="0">
                <a:solidFill>
                  <a:schemeClr val="tx1"/>
                </a:solidFill>
                <a:latin typeface="+mn-lt"/>
              </a:rPr>
              <a:t>Sub </a:t>
            </a:r>
            <a:r>
              <a:rPr lang="en-US" sz="2400" b="0" dirty="0">
                <a:solidFill>
                  <a:schemeClr val="tx1"/>
                </a:solidFill>
              </a:rPr>
              <a:t>objectives</a:t>
            </a:r>
            <a:endParaRPr lang="en-US" sz="2400" b="0" dirty="0">
              <a:solidFill>
                <a:schemeClr val="tx1"/>
              </a:solidFill>
              <a:latin typeface="+mn-lt"/>
            </a:endParaRPr>
          </a:p>
        </p:txBody>
      </p:sp>
      <p:sp>
        <p:nvSpPr>
          <p:cNvPr id="14" name="Title 1">
            <a:extLst>
              <a:ext uri="{FF2B5EF4-FFF2-40B4-BE49-F238E27FC236}">
                <a16:creationId xmlns:a16="http://schemas.microsoft.com/office/drawing/2014/main" id="{FFEE0F78-07F1-E0B6-2DD4-CC0AAE6A31E0}"/>
              </a:ext>
            </a:extLst>
          </p:cNvPr>
          <p:cNvSpPr txBox="1">
            <a:spLocks/>
          </p:cNvSpPr>
          <p:nvPr/>
        </p:nvSpPr>
        <p:spPr>
          <a:xfrm>
            <a:off x="198728" y="2719137"/>
            <a:ext cx="4283035" cy="3452167"/>
          </a:xfrm>
          <a:prstGeom prst="rect">
            <a:avLst/>
          </a:prstGeom>
        </p:spPr>
        <p:txBody>
          <a:bodyPr vert="horz" lIns="109728" tIns="109728" rIns="109728" bIns="91440" rtlCol="0" anchor="b" anchorCtr="0">
            <a:no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marL="285750" indent="-285750">
              <a:lnSpc>
                <a:spcPct val="150000"/>
              </a:lnSpc>
              <a:buFont typeface="Wingdings" panose="05000000000000000000" pitchFamily="2" charset="2"/>
              <a:buChar char="q"/>
            </a:pPr>
            <a:r>
              <a:rPr lang="en-US" sz="1500" dirty="0"/>
              <a:t>Develop and integrate a Machine Learning-based Intrusion Detection Engine with a Software-Defined Networking (SDN) controller, enabling real-time detection and mitigation of IP spoofing attacks in dynamic network environments.</a:t>
            </a:r>
            <a:endParaRPr lang="en-US" sz="1500" b="0" cap="all" dirty="0">
              <a:solidFill>
                <a:schemeClr val="tx1"/>
              </a:solidFill>
            </a:endParaRPr>
          </a:p>
        </p:txBody>
      </p:sp>
    </p:spTree>
    <p:extLst>
      <p:ext uri="{BB962C8B-B14F-4D97-AF65-F5344CB8AC3E}">
        <p14:creationId xmlns:p14="http://schemas.microsoft.com/office/powerpoint/2010/main" val="1597168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79F88FF-5893-C203-A7DC-826C0C60326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CEF392AF-F2A2-B6A5-412B-9089469525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57">
            <a:extLst>
              <a:ext uri="{FF2B5EF4-FFF2-40B4-BE49-F238E27FC236}">
                <a16:creationId xmlns:a16="http://schemas.microsoft.com/office/drawing/2014/main" id="{5549CAD2-9251-B38B-7257-0CD027C63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dirty="0"/>
          </a:p>
        </p:txBody>
      </p:sp>
      <p:sp>
        <p:nvSpPr>
          <p:cNvPr id="15" name="Rectangle 14">
            <a:extLst>
              <a:ext uri="{FF2B5EF4-FFF2-40B4-BE49-F238E27FC236}">
                <a16:creationId xmlns:a16="http://schemas.microsoft.com/office/drawing/2014/main" id="{91E3C768-4E5C-3969-A444-3BA7EABEF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Rectangle 16">
            <a:extLst>
              <a:ext uri="{FF2B5EF4-FFF2-40B4-BE49-F238E27FC236}">
                <a16:creationId xmlns:a16="http://schemas.microsoft.com/office/drawing/2014/main" id="{15127ADE-0004-77DE-B36D-30C26EE44B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B14CDE3-3DDC-B296-C3F9-E8B96C4DA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17C28D-015F-0375-362A-0A2DCB922E9F}"/>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sz="3600" b="0" cap="all" dirty="0"/>
              <a:t>System Diagram</a:t>
            </a:r>
          </a:p>
        </p:txBody>
      </p:sp>
      <p:sp>
        <p:nvSpPr>
          <p:cNvPr id="21" name="Rectangle 20">
            <a:extLst>
              <a:ext uri="{FF2B5EF4-FFF2-40B4-BE49-F238E27FC236}">
                <a16:creationId xmlns:a16="http://schemas.microsoft.com/office/drawing/2014/main" id="{4062B193-7F60-6ACF-0DB5-645D77937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34CED82-BE7A-C5D3-6372-686C0E158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A579BAD-CC85-3F5B-DB7D-57206F424196}"/>
              </a:ext>
            </a:extLst>
          </p:cNvPr>
          <p:cNvSpPr txBox="1"/>
          <p:nvPr/>
        </p:nvSpPr>
        <p:spPr>
          <a:xfrm>
            <a:off x="8582025" y="5318292"/>
            <a:ext cx="92074" cy="120483"/>
          </a:xfrm>
          <a:prstGeom prst="rect">
            <a:avLst/>
          </a:prstGeom>
          <a:solidFill>
            <a:schemeClr val="bg1"/>
          </a:solidFill>
        </p:spPr>
        <p:txBody>
          <a:bodyPr wrap="square" rtlCol="0">
            <a:spAutoFit/>
          </a:bodyPr>
          <a:lstStyle/>
          <a:p>
            <a:endParaRPr lang="en-US" dirty="0"/>
          </a:p>
        </p:txBody>
      </p:sp>
      <p:pic>
        <p:nvPicPr>
          <p:cNvPr id="8" name="Content Placeholder 5" descr="A diagram of a diagram of a software development&#10;&#10;Description automatically generated with medium confidence">
            <a:extLst>
              <a:ext uri="{FF2B5EF4-FFF2-40B4-BE49-F238E27FC236}">
                <a16:creationId xmlns:a16="http://schemas.microsoft.com/office/drawing/2014/main" id="{4DA02B21-9A6B-1135-E9F2-514DCBE62E4D}"/>
              </a:ext>
            </a:extLst>
          </p:cNvPr>
          <p:cNvPicPr>
            <a:picLocks noChangeAspect="1"/>
          </p:cNvPicPr>
          <p:nvPr/>
        </p:nvPicPr>
        <p:blipFill>
          <a:blip r:embed="rId3"/>
          <a:stretch>
            <a:fillRect/>
          </a:stretch>
        </p:blipFill>
        <p:spPr>
          <a:xfrm>
            <a:off x="5007203" y="1141642"/>
            <a:ext cx="6408737" cy="4094655"/>
          </a:xfrm>
          <a:prstGeom prst="rect">
            <a:avLst/>
          </a:prstGeom>
        </p:spPr>
      </p:pic>
    </p:spTree>
    <p:extLst>
      <p:ext uri="{BB962C8B-B14F-4D97-AF65-F5344CB8AC3E}">
        <p14:creationId xmlns:p14="http://schemas.microsoft.com/office/powerpoint/2010/main" val="941369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A0214-A66A-CF7E-50BC-2E5E52C1C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2294D-437F-CE1C-D43A-9393D2412CB4}"/>
              </a:ext>
            </a:extLst>
          </p:cNvPr>
          <p:cNvSpPr>
            <a:spLocks noGrp="1"/>
          </p:cNvSpPr>
          <p:nvPr>
            <p:ph type="title"/>
          </p:nvPr>
        </p:nvSpPr>
        <p:spPr/>
        <p:txBody>
          <a:bodyPr/>
          <a:lstStyle/>
          <a:p>
            <a:r>
              <a:rPr lang="en-US" dirty="0"/>
              <a:t>Tools &amp; Technologies</a:t>
            </a:r>
          </a:p>
        </p:txBody>
      </p:sp>
      <p:sp>
        <p:nvSpPr>
          <p:cNvPr id="3" name="Content Placeholder 2">
            <a:extLst>
              <a:ext uri="{FF2B5EF4-FFF2-40B4-BE49-F238E27FC236}">
                <a16:creationId xmlns:a16="http://schemas.microsoft.com/office/drawing/2014/main" id="{64B2B3C7-E5F3-4242-5CF0-D346BABE21D7}"/>
              </a:ext>
            </a:extLst>
          </p:cNvPr>
          <p:cNvSpPr>
            <a:spLocks noGrp="1"/>
          </p:cNvSpPr>
          <p:nvPr>
            <p:ph sz="quarter" idx="18"/>
          </p:nvPr>
        </p:nvSpPr>
        <p:spPr/>
        <p:txBody>
          <a:bodyPr>
            <a:normAutofit/>
          </a:bodyPr>
          <a:lstStyle/>
          <a:p>
            <a:r>
              <a:rPr lang="en-US" dirty="0"/>
              <a:t>Python</a:t>
            </a:r>
          </a:p>
          <a:p>
            <a:r>
              <a:rPr lang="en-US" dirty="0"/>
              <a:t>Jupiter notebook</a:t>
            </a:r>
          </a:p>
          <a:p>
            <a:r>
              <a:rPr lang="en-US" dirty="0"/>
              <a:t>Machine Learning Algorithms</a:t>
            </a:r>
          </a:p>
          <a:p>
            <a:r>
              <a:rPr lang="en-US" dirty="0"/>
              <a:t>React</a:t>
            </a:r>
          </a:p>
        </p:txBody>
      </p:sp>
      <p:pic>
        <p:nvPicPr>
          <p:cNvPr id="5" name="object 5">
            <a:extLst>
              <a:ext uri="{FF2B5EF4-FFF2-40B4-BE49-F238E27FC236}">
                <a16:creationId xmlns:a16="http://schemas.microsoft.com/office/drawing/2014/main" id="{21DFC59A-C92B-002C-7E06-2C650BFB0478}"/>
              </a:ext>
            </a:extLst>
          </p:cNvPr>
          <p:cNvPicPr/>
          <p:nvPr/>
        </p:nvPicPr>
        <p:blipFill>
          <a:blip r:embed="rId3"/>
          <a:stretch>
            <a:fillRect/>
          </a:stretch>
        </p:blipFill>
        <p:spPr>
          <a:xfrm>
            <a:off x="6816282" y="2644139"/>
            <a:ext cx="1045463" cy="1146048"/>
          </a:xfrm>
          <a:prstGeom prst="rect">
            <a:avLst/>
          </a:prstGeom>
        </p:spPr>
      </p:pic>
      <p:pic>
        <p:nvPicPr>
          <p:cNvPr id="6" name="object 6">
            <a:extLst>
              <a:ext uri="{FF2B5EF4-FFF2-40B4-BE49-F238E27FC236}">
                <a16:creationId xmlns:a16="http://schemas.microsoft.com/office/drawing/2014/main" id="{6CCF1162-0C09-CC87-7B8D-0FF13FCCCE90}"/>
              </a:ext>
            </a:extLst>
          </p:cNvPr>
          <p:cNvPicPr/>
          <p:nvPr/>
        </p:nvPicPr>
        <p:blipFill>
          <a:blip r:embed="rId4"/>
          <a:stretch>
            <a:fillRect/>
          </a:stretch>
        </p:blipFill>
        <p:spPr>
          <a:xfrm>
            <a:off x="9576679" y="2470403"/>
            <a:ext cx="1493520" cy="1493519"/>
          </a:xfrm>
          <a:prstGeom prst="rect">
            <a:avLst/>
          </a:prstGeom>
        </p:spPr>
      </p:pic>
      <p:pic>
        <p:nvPicPr>
          <p:cNvPr id="8" name="Picture 7" descr="A blue and white symbol&#10;&#10;Description automatically generated">
            <a:extLst>
              <a:ext uri="{FF2B5EF4-FFF2-40B4-BE49-F238E27FC236}">
                <a16:creationId xmlns:a16="http://schemas.microsoft.com/office/drawing/2014/main" id="{873A0399-C2B6-33B9-AA45-BBDCB2D71EEF}"/>
              </a:ext>
            </a:extLst>
          </p:cNvPr>
          <p:cNvPicPr>
            <a:picLocks noChangeAspect="1"/>
          </p:cNvPicPr>
          <p:nvPr/>
        </p:nvPicPr>
        <p:blipFill>
          <a:blip r:embed="rId5"/>
          <a:stretch>
            <a:fillRect/>
          </a:stretch>
        </p:blipFill>
        <p:spPr>
          <a:xfrm>
            <a:off x="8539649" y="4255750"/>
            <a:ext cx="1247775" cy="1085850"/>
          </a:xfrm>
          <a:prstGeom prst="rect">
            <a:avLst/>
          </a:prstGeom>
        </p:spPr>
      </p:pic>
    </p:spTree>
    <p:extLst>
      <p:ext uri="{BB962C8B-B14F-4D97-AF65-F5344CB8AC3E}">
        <p14:creationId xmlns:p14="http://schemas.microsoft.com/office/powerpoint/2010/main" val="272102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81ABC-5B19-74F2-EA99-BE5F7DC3FE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DC58F8-1015-E5BF-DE14-7F1F9EEBBF73}"/>
              </a:ext>
            </a:extLst>
          </p:cNvPr>
          <p:cNvSpPr>
            <a:spLocks noGrp="1"/>
          </p:cNvSpPr>
          <p:nvPr>
            <p:ph type="title"/>
          </p:nvPr>
        </p:nvSpPr>
        <p:spPr>
          <a:xfrm>
            <a:off x="4151579" y="156410"/>
            <a:ext cx="7042570" cy="842435"/>
          </a:xfrm>
        </p:spPr>
        <p:txBody>
          <a:bodyPr/>
          <a:lstStyle/>
          <a:p>
            <a:r>
              <a:rPr lang="en-US" dirty="0"/>
              <a:t>Current Progress</a:t>
            </a:r>
          </a:p>
        </p:txBody>
      </p:sp>
      <p:sp>
        <p:nvSpPr>
          <p:cNvPr id="3" name="Content Placeholder 2">
            <a:extLst>
              <a:ext uri="{FF2B5EF4-FFF2-40B4-BE49-F238E27FC236}">
                <a16:creationId xmlns:a16="http://schemas.microsoft.com/office/drawing/2014/main" id="{688D1A5A-E92C-2026-2CE3-1716D5CC7513}"/>
              </a:ext>
            </a:extLst>
          </p:cNvPr>
          <p:cNvSpPr>
            <a:spLocks noGrp="1"/>
          </p:cNvSpPr>
          <p:nvPr>
            <p:ph sz="quarter" idx="16"/>
          </p:nvPr>
        </p:nvSpPr>
        <p:spPr>
          <a:xfrm>
            <a:off x="4151579" y="1355475"/>
            <a:ext cx="7042335" cy="2648312"/>
          </a:xfrm>
        </p:spPr>
        <p:txBody>
          <a:bodyPr>
            <a:normAutofit fontScale="25000" lnSpcReduction="20000"/>
          </a:bodyPr>
          <a:lstStyle/>
          <a:p>
            <a:r>
              <a:rPr lang="en-US" sz="6400" b="1" dirty="0"/>
              <a:t>Sub-Objectives and Progress</a:t>
            </a:r>
          </a:p>
          <a:p>
            <a:pPr>
              <a:buFont typeface="+mj-lt"/>
              <a:buAutoNum type="arabicPeriod"/>
            </a:pPr>
            <a:r>
              <a:rPr lang="en-US" sz="6400" b="1" dirty="0"/>
              <a:t>Data Collection and Preprocessing</a:t>
            </a:r>
            <a:endParaRPr lang="en-US" sz="6400" dirty="0"/>
          </a:p>
          <a:p>
            <a:r>
              <a:rPr lang="en-US" sz="6400" b="1" dirty="0"/>
              <a:t>Progress</a:t>
            </a:r>
            <a:r>
              <a:rPr lang="en-US" sz="6400" dirty="0"/>
              <a:t>: Completed.</a:t>
            </a:r>
          </a:p>
          <a:p>
            <a:r>
              <a:rPr lang="en-US" sz="6400" dirty="0"/>
              <a:t>Dataset collection</a:t>
            </a:r>
          </a:p>
          <a:p>
            <a:r>
              <a:rPr lang="en-US" sz="6400" dirty="0"/>
              <a:t>Preprocessed data by cleaning, handling missing values, and normalizing features for consistency.</a:t>
            </a:r>
          </a:p>
          <a:p>
            <a:r>
              <a:rPr lang="en-US" sz="6400" b="1" dirty="0"/>
              <a:t>2.Develop Machine Learning Model</a:t>
            </a:r>
            <a:endParaRPr lang="en-US" sz="6400" dirty="0"/>
          </a:p>
          <a:p>
            <a:pPr>
              <a:buFont typeface="Arial" panose="020B0604020202020204" pitchFamily="34" charset="0"/>
              <a:buChar char="•"/>
            </a:pPr>
            <a:r>
              <a:rPr lang="en-US" sz="6400" b="1" dirty="0"/>
              <a:t>Progress</a:t>
            </a:r>
            <a:r>
              <a:rPr lang="en-US" sz="6400" dirty="0"/>
              <a:t>: Completed.</a:t>
            </a:r>
          </a:p>
          <a:p>
            <a:pPr marL="742950" lvl="1" indent="-285750">
              <a:buFont typeface="Arial" panose="020B0604020202020204" pitchFamily="34" charset="0"/>
              <a:buChar char="•"/>
            </a:pPr>
            <a:r>
              <a:rPr lang="en-US" sz="6400" dirty="0"/>
              <a:t>Selected relevant features for detecting anomalies in flow table states.</a:t>
            </a:r>
          </a:p>
          <a:p>
            <a:pPr marL="742950" lvl="1" indent="-285750">
              <a:buFont typeface="Arial" panose="020B0604020202020204" pitchFamily="34" charset="0"/>
              <a:buChar char="•"/>
            </a:pPr>
            <a:r>
              <a:rPr lang="en-US" sz="6400" dirty="0"/>
              <a:t>Trained and evaluated machine learning models with high detection accuracy.</a:t>
            </a:r>
          </a:p>
          <a:p>
            <a:endParaRPr lang="en-US" dirty="0"/>
          </a:p>
        </p:txBody>
      </p:sp>
      <p:pic>
        <p:nvPicPr>
          <p:cNvPr id="6" name="Picture 5">
            <a:extLst>
              <a:ext uri="{FF2B5EF4-FFF2-40B4-BE49-F238E27FC236}">
                <a16:creationId xmlns:a16="http://schemas.microsoft.com/office/drawing/2014/main" id="{4766A2DB-4582-51CD-9DE8-100EB01B56AD}"/>
              </a:ext>
            </a:extLst>
          </p:cNvPr>
          <p:cNvPicPr>
            <a:picLocks noChangeAspect="1"/>
          </p:cNvPicPr>
          <p:nvPr/>
        </p:nvPicPr>
        <p:blipFill>
          <a:blip r:embed="rId3"/>
          <a:stretch>
            <a:fillRect/>
          </a:stretch>
        </p:blipFill>
        <p:spPr>
          <a:xfrm>
            <a:off x="0" y="3785321"/>
            <a:ext cx="3920359" cy="2274252"/>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712B16A3-E8BB-6687-E6D5-251E16B65DA7}"/>
              </a:ext>
            </a:extLst>
          </p:cNvPr>
          <p:cNvPicPr>
            <a:picLocks noChangeAspect="1"/>
          </p:cNvPicPr>
          <p:nvPr/>
        </p:nvPicPr>
        <p:blipFill>
          <a:blip r:embed="rId3"/>
          <a:stretch>
            <a:fillRect/>
          </a:stretch>
        </p:blipFill>
        <p:spPr>
          <a:xfrm>
            <a:off x="0" y="1355475"/>
            <a:ext cx="3794896" cy="1848517"/>
          </a:xfrm>
          <a:prstGeom prst="rect">
            <a:avLst/>
          </a:prstGeom>
        </p:spPr>
      </p:pic>
    </p:spTree>
    <p:extLst>
      <p:ext uri="{BB962C8B-B14F-4D97-AF65-F5344CB8AC3E}">
        <p14:creationId xmlns:p14="http://schemas.microsoft.com/office/powerpoint/2010/main" val="3164297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36F5F0-D6AE-9477-A351-C0D15306A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0" y="300038"/>
            <a:ext cx="6570663" cy="519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464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AE9E0-708A-9CAC-D524-B8D24455F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F85F2-51AA-CEC4-5DB6-65F98CC19360}"/>
              </a:ext>
            </a:extLst>
          </p:cNvPr>
          <p:cNvSpPr>
            <a:spLocks noGrp="1"/>
          </p:cNvSpPr>
          <p:nvPr>
            <p:ph type="title"/>
          </p:nvPr>
        </p:nvSpPr>
        <p:spPr>
          <a:xfrm>
            <a:off x="4216399" y="-48102"/>
            <a:ext cx="5615641" cy="1038951"/>
          </a:xfrm>
        </p:spPr>
        <p:txBody>
          <a:bodyPr/>
          <a:lstStyle/>
          <a:p>
            <a:r>
              <a:rPr lang="en-US" dirty="0"/>
              <a:t>Future Progress</a:t>
            </a:r>
          </a:p>
        </p:txBody>
      </p:sp>
      <p:sp>
        <p:nvSpPr>
          <p:cNvPr id="6" name="TextBox 5">
            <a:extLst>
              <a:ext uri="{FF2B5EF4-FFF2-40B4-BE49-F238E27FC236}">
                <a16:creationId xmlns:a16="http://schemas.microsoft.com/office/drawing/2014/main" id="{9481389B-5441-2C58-B1C2-098FEC1524C3}"/>
              </a:ext>
            </a:extLst>
          </p:cNvPr>
          <p:cNvSpPr txBox="1"/>
          <p:nvPr/>
        </p:nvSpPr>
        <p:spPr>
          <a:xfrm>
            <a:off x="4302298" y="1473349"/>
            <a:ext cx="7744922" cy="4524315"/>
          </a:xfrm>
          <a:prstGeom prst="rect">
            <a:avLst/>
          </a:prstGeom>
          <a:noFill/>
        </p:spPr>
        <p:txBody>
          <a:bodyPr wrap="square">
            <a:spAutoFit/>
          </a:bodyPr>
          <a:lstStyle/>
          <a:p>
            <a:pPr>
              <a:buFont typeface="+mj-lt"/>
              <a:buAutoNum type="arabicPeriod"/>
            </a:pPr>
            <a:r>
              <a:rPr lang="en-US" b="1" dirty="0"/>
              <a:t> Integration with SDN Controller</a:t>
            </a:r>
          </a:p>
          <a:p>
            <a:endParaRPr lang="en-US" dirty="0"/>
          </a:p>
          <a:p>
            <a:pPr lvl="1"/>
            <a:endParaRPr lang="en-US" dirty="0"/>
          </a:p>
          <a:p>
            <a:pPr marL="1143000" lvl="2" indent="-228600">
              <a:buFont typeface="+mj-lt"/>
              <a:buAutoNum type="arabicPeriod"/>
            </a:pPr>
            <a:r>
              <a:rPr lang="en-US" dirty="0"/>
              <a:t>Planning to integrate the trained IDS with the SDN controller for real-time monitoring and detection.</a:t>
            </a:r>
          </a:p>
          <a:p>
            <a:pPr marL="1143000" lvl="2" indent="-228600">
              <a:buFont typeface="+mj-lt"/>
              <a:buAutoNum type="arabicPeriod"/>
            </a:pPr>
            <a:r>
              <a:rPr lang="en-US" dirty="0"/>
              <a:t>Exploring SDN controller APIs for seamless integration.</a:t>
            </a:r>
          </a:p>
          <a:p>
            <a:pPr lvl="2"/>
            <a:endParaRPr lang="en-US" dirty="0"/>
          </a:p>
          <a:p>
            <a:r>
              <a:rPr lang="en-US" b="1" dirty="0"/>
              <a:t>2. Testing and Optimization  and Response mechanism</a:t>
            </a:r>
          </a:p>
          <a:p>
            <a:endParaRPr lang="en-US" dirty="0"/>
          </a:p>
          <a:p>
            <a:pPr lvl="1"/>
            <a:endParaRPr lang="en-US" dirty="0"/>
          </a:p>
          <a:p>
            <a:pPr marL="1143000" lvl="2" indent="-228600">
              <a:buFont typeface="+mj-lt"/>
              <a:buAutoNum type="arabicPeriod"/>
            </a:pPr>
            <a:r>
              <a:rPr lang="en-US" dirty="0"/>
              <a:t>Will test the IDS in a simulated SDN environment with both normal and attack traffic.</a:t>
            </a:r>
          </a:p>
          <a:p>
            <a:pPr marL="1143000" lvl="2" indent="-228600">
              <a:buFont typeface="+mj-lt"/>
              <a:buAutoNum type="arabicPeriod"/>
            </a:pPr>
            <a:r>
              <a:rPr lang="en-US" dirty="0"/>
              <a:t>Plan to optimize the system for accuracy and low false-positive rates.</a:t>
            </a:r>
          </a:p>
          <a:p>
            <a:pPr marL="1143000" lvl="2" indent="-228600">
              <a:buFont typeface="+mj-lt"/>
              <a:buAutoNum type="arabicPeriod"/>
            </a:pPr>
            <a:r>
              <a:rPr lang="en-US" dirty="0"/>
              <a:t>Create a response mechanism</a:t>
            </a:r>
          </a:p>
          <a:p>
            <a:endParaRPr lang="en-US" b="1" dirty="0"/>
          </a:p>
        </p:txBody>
      </p:sp>
    </p:spTree>
    <p:extLst>
      <p:ext uri="{BB962C8B-B14F-4D97-AF65-F5344CB8AC3E}">
        <p14:creationId xmlns:p14="http://schemas.microsoft.com/office/powerpoint/2010/main" val="908460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DAEC80B-524B-D6A6-6A28-C3188D5FF23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6F65331-1C77-50B8-8845-EC0C41CC3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C1E55FF3-E5DD-2DA8-B5AC-149CF27261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14" name="Rectangle 13">
            <a:extLst>
              <a:ext uri="{FF2B5EF4-FFF2-40B4-BE49-F238E27FC236}">
                <a16:creationId xmlns:a16="http://schemas.microsoft.com/office/drawing/2014/main" id="{B551B720-1184-AA57-CCDC-8C7CE028E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CEF3DA0-7940-788D-23B0-F658A6806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6258F58-7E57-7F53-ECDF-CA39E105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EBA47-0DF1-627A-2729-B5A97E249C65}"/>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sz="3600" b="0" cap="all" dirty="0"/>
              <a:t>Project Evidence</a:t>
            </a:r>
          </a:p>
        </p:txBody>
      </p:sp>
      <p:sp>
        <p:nvSpPr>
          <p:cNvPr id="20" name="Rectangle 19">
            <a:extLst>
              <a:ext uri="{FF2B5EF4-FFF2-40B4-BE49-F238E27FC236}">
                <a16:creationId xmlns:a16="http://schemas.microsoft.com/office/drawing/2014/main" id="{1FB13CFA-B620-FB5D-6EA0-F813817F7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501260-5E98-67F7-A6AC-D077EE6E9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7855252B-EDFD-1A15-225F-AB782B7C0D01}"/>
              </a:ext>
            </a:extLst>
          </p:cNvPr>
          <p:cNvSpPr>
            <a:spLocks noGrp="1"/>
          </p:cNvSpPr>
          <p:nvPr>
            <p:ph sz="quarter" idx="19"/>
          </p:nvPr>
        </p:nvSpPr>
        <p:spPr/>
        <p:txBody>
          <a:bodyPr/>
          <a:lstStyle/>
          <a:p>
            <a:endParaRPr lang="en-US"/>
          </a:p>
        </p:txBody>
      </p:sp>
      <p:pic>
        <p:nvPicPr>
          <p:cNvPr id="8" name="Picture 7">
            <a:extLst>
              <a:ext uri="{FF2B5EF4-FFF2-40B4-BE49-F238E27FC236}">
                <a16:creationId xmlns:a16="http://schemas.microsoft.com/office/drawing/2014/main" id="{3671048D-81D7-1FFA-EB34-25E97890CC45}"/>
              </a:ext>
            </a:extLst>
          </p:cNvPr>
          <p:cNvPicPr>
            <a:picLocks noChangeAspect="1"/>
          </p:cNvPicPr>
          <p:nvPr/>
        </p:nvPicPr>
        <p:blipFill>
          <a:blip r:embed="rId3"/>
          <a:stretch>
            <a:fillRect/>
          </a:stretch>
        </p:blipFill>
        <p:spPr>
          <a:xfrm>
            <a:off x="4679661" y="661246"/>
            <a:ext cx="7048514" cy="5307753"/>
          </a:xfrm>
          <a:prstGeom prst="rect">
            <a:avLst/>
          </a:prstGeom>
        </p:spPr>
      </p:pic>
    </p:spTree>
    <p:extLst>
      <p:ext uri="{BB962C8B-B14F-4D97-AF65-F5344CB8AC3E}">
        <p14:creationId xmlns:p14="http://schemas.microsoft.com/office/powerpoint/2010/main" val="1305899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1F46D-D4D7-48E5-E47C-A3AFAF8B5FB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8BFDE3A-0B41-E0EC-2C87-A94E242D86EC}"/>
              </a:ext>
            </a:extLst>
          </p:cNvPr>
          <p:cNvSpPr>
            <a:spLocks noGrp="1"/>
          </p:cNvSpPr>
          <p:nvPr>
            <p:ph type="title"/>
          </p:nvPr>
        </p:nvSpPr>
        <p:spPr/>
        <p:txBody>
          <a:bodyPr/>
          <a:lstStyle/>
          <a:p>
            <a:r>
              <a:rPr lang="en-US" dirty="0"/>
              <a:t>References</a:t>
            </a:r>
          </a:p>
        </p:txBody>
      </p:sp>
      <p:sp>
        <p:nvSpPr>
          <p:cNvPr id="9" name="TextBox 8">
            <a:extLst>
              <a:ext uri="{FF2B5EF4-FFF2-40B4-BE49-F238E27FC236}">
                <a16:creationId xmlns:a16="http://schemas.microsoft.com/office/drawing/2014/main" id="{5CF26A23-C913-90D2-ACC7-0070083F67CF}"/>
              </a:ext>
            </a:extLst>
          </p:cNvPr>
          <p:cNvSpPr txBox="1"/>
          <p:nvPr/>
        </p:nvSpPr>
        <p:spPr>
          <a:xfrm>
            <a:off x="1535370" y="2502374"/>
            <a:ext cx="10129245" cy="369332"/>
          </a:xfrm>
          <a:prstGeom prst="rect">
            <a:avLst/>
          </a:prstGeom>
          <a:noFill/>
        </p:spPr>
        <p:txBody>
          <a:bodyPr wrap="square">
            <a:spAutoFit/>
          </a:bodyPr>
          <a:lstStyle/>
          <a:p>
            <a:endParaRPr lang="en-US" dirty="0"/>
          </a:p>
        </p:txBody>
      </p:sp>
      <p:sp>
        <p:nvSpPr>
          <p:cNvPr id="3" name="TextBox 2">
            <a:extLst>
              <a:ext uri="{FF2B5EF4-FFF2-40B4-BE49-F238E27FC236}">
                <a16:creationId xmlns:a16="http://schemas.microsoft.com/office/drawing/2014/main" id="{65F1AA0D-1B6A-EB5D-1208-F6ECC2560B4A}"/>
              </a:ext>
            </a:extLst>
          </p:cNvPr>
          <p:cNvSpPr txBox="1"/>
          <p:nvPr/>
        </p:nvSpPr>
        <p:spPr>
          <a:xfrm>
            <a:off x="1535370" y="2627086"/>
            <a:ext cx="10279259" cy="4154984"/>
          </a:xfrm>
          <a:prstGeom prst="rect">
            <a:avLst/>
          </a:prstGeom>
          <a:noFill/>
        </p:spPr>
        <p:txBody>
          <a:bodyPr wrap="square" rtlCol="0">
            <a:spAutoFit/>
          </a:bodyPr>
          <a:lstStyle/>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1. A. Belenky and N. Ansari, "Deterministic Packet Marking (DPM) for IP Traceback," International Journal of Scientific and Research Publications, vol. 7, no. 11, pp. 25–30, Nov. 2017. [Online]. Available: www.ijsrp.org.</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2. "IP Spoofing and Its Detection Techniques," International Journal of Engineering Research and Technology, vol. 13, no. 10, pp. 2736–2741, Oct. 2020. [Online]. Available: www.ripublication.com.</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3. K. Yaar, A. </a:t>
            </a:r>
            <a:r>
              <a:rPr lang="en-US" sz="1600" dirty="0" err="1">
                <a:latin typeface="Calibri" panose="020F0502020204030204" pitchFamily="34" charset="0"/>
                <a:ea typeface="Calibri" panose="020F0502020204030204" pitchFamily="34" charset="0"/>
                <a:cs typeface="Calibri" panose="020F0502020204030204" pitchFamily="34" charset="0"/>
              </a:rPr>
              <a:t>Perrig</a:t>
            </a:r>
            <a:r>
              <a:rPr lang="en-US" sz="1600" dirty="0">
                <a:latin typeface="Calibri" panose="020F0502020204030204" pitchFamily="34" charset="0"/>
                <a:ea typeface="Calibri" panose="020F0502020204030204" pitchFamily="34" charset="0"/>
                <a:cs typeface="Calibri" panose="020F0502020204030204" pitchFamily="34" charset="0"/>
              </a:rPr>
              <a:t>, and D. Song, "Pi: A Path Identification Mechanism to Defend against DDoS Attacks," in Proceedings of the 2003 IEEE Symposium on Security and Privacy, Berkeley, CA, 2003, pp. 93–109.</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4. S. Savage et al., "Practical Network Support for IP Traceback," in Proceedings of the 2000 ACM SIGCOMM Conference on Applications, Technologies, Architectures, and Protocols for Computer Communication, Stockholm, Sweden, 2000, pp. 295–306.</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5. H. Wang, C. Jin, and K. G. Shin, "Defense Against Spoofed IP Traffic Using Hop-Count Filtering," IEEE/ACM Transactions on Networking, vol. 15, no. 1, pp. 40–53, Feb. 2007.</a:t>
            </a:r>
          </a:p>
          <a:p>
            <a:endParaRPr lang="en-US" sz="800" dirty="0"/>
          </a:p>
        </p:txBody>
      </p:sp>
    </p:spTree>
    <p:extLst>
      <p:ext uri="{BB962C8B-B14F-4D97-AF65-F5344CB8AC3E}">
        <p14:creationId xmlns:p14="http://schemas.microsoft.com/office/powerpoint/2010/main" val="2119779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033312" y="887917"/>
            <a:ext cx="10125375" cy="732434"/>
          </a:xfrm>
        </p:spPr>
        <p:txBody>
          <a:bodyPr vert="horz" lIns="109728" tIns="109728" rIns="109728" bIns="91440" rtlCol="0" anchor="b">
            <a:normAutofit/>
          </a:bodyPr>
          <a:lstStyle/>
          <a:p>
            <a:r>
              <a:rPr lang="en-US" sz="3200" dirty="0"/>
              <a:t>IT21261978 | SRISKANDARAJAH</a:t>
            </a:r>
            <a:r>
              <a:rPr lang="en-US" sz="3200" spc="-160" dirty="0"/>
              <a:t> </a:t>
            </a:r>
            <a:r>
              <a:rPr lang="en-US" sz="3200" spc="5" dirty="0"/>
              <a:t>J.P</a:t>
            </a:r>
            <a:endParaRPr lang="en-US" sz="3200" dirty="0"/>
          </a:p>
        </p:txBody>
      </p:sp>
      <p:sp>
        <p:nvSpPr>
          <p:cNvPr id="6" name="Text Placeholder 5">
            <a:extLst>
              <a:ext uri="{FF2B5EF4-FFF2-40B4-BE49-F238E27FC236}">
                <a16:creationId xmlns:a16="http://schemas.microsoft.com/office/drawing/2014/main" id="{7C94F61A-46C1-B831-7EC4-687DF1C757C5}"/>
              </a:ext>
            </a:extLst>
          </p:cNvPr>
          <p:cNvSpPr>
            <a:spLocks noGrp="1"/>
          </p:cNvSpPr>
          <p:nvPr>
            <p:ph type="body" sz="quarter" idx="10"/>
          </p:nvPr>
        </p:nvSpPr>
        <p:spPr>
          <a:xfrm>
            <a:off x="1778256" y="6113562"/>
            <a:ext cx="9380431" cy="744438"/>
          </a:xfrm>
        </p:spPr>
        <p:txBody>
          <a:bodyPr/>
          <a:lstStyle/>
          <a:p>
            <a:r>
              <a:rPr lang="en-US" b="1" dirty="0">
                <a:solidFill>
                  <a:schemeClr val="tx1"/>
                </a:solidFill>
                <a:latin typeface="Abadi" panose="020B0604020104020204" pitchFamily="34" charset="0"/>
              </a:rPr>
              <a:t>IT21261978 | Sriskandarajah J.P | 24-25J-120</a:t>
            </a:r>
          </a:p>
        </p:txBody>
      </p:sp>
      <p:sp>
        <p:nvSpPr>
          <p:cNvPr id="2" name="object 12">
            <a:extLst>
              <a:ext uri="{FF2B5EF4-FFF2-40B4-BE49-F238E27FC236}">
                <a16:creationId xmlns:a16="http://schemas.microsoft.com/office/drawing/2014/main" id="{1F5396B8-6EF9-F347-26A0-EDCF64925DC5}"/>
              </a:ext>
            </a:extLst>
          </p:cNvPr>
          <p:cNvSpPr txBox="1"/>
          <p:nvPr/>
        </p:nvSpPr>
        <p:spPr>
          <a:xfrm>
            <a:off x="1165917" y="1620351"/>
            <a:ext cx="9871410" cy="1398460"/>
          </a:xfrm>
          <a:prstGeom prst="rect">
            <a:avLst/>
          </a:prstGeom>
        </p:spPr>
        <p:txBody>
          <a:bodyPr vert="horz" wrap="square" lIns="0" tIns="539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54990">
              <a:lnSpc>
                <a:spcPts val="2590"/>
              </a:lnSpc>
              <a:spcBef>
                <a:spcPts val="425"/>
              </a:spcBef>
            </a:pPr>
            <a:r>
              <a:rPr sz="2000" b="1" spc="-5" dirty="0">
                <a:solidFill>
                  <a:schemeClr val="bg1"/>
                </a:solidFill>
                <a:cs typeface="Arial"/>
              </a:rPr>
              <a:t>BSc</a:t>
            </a:r>
            <a:r>
              <a:rPr sz="2000" b="1" spc="-10" dirty="0">
                <a:solidFill>
                  <a:schemeClr val="bg1"/>
                </a:solidFill>
                <a:cs typeface="Arial"/>
              </a:rPr>
              <a:t> </a:t>
            </a:r>
            <a:r>
              <a:rPr sz="2000" b="1" spc="-5" dirty="0">
                <a:solidFill>
                  <a:schemeClr val="bg1"/>
                </a:solidFill>
                <a:cs typeface="Arial"/>
              </a:rPr>
              <a:t>(Hons)</a:t>
            </a:r>
            <a:r>
              <a:rPr sz="2000" b="1" spc="20" dirty="0">
                <a:solidFill>
                  <a:schemeClr val="bg1"/>
                </a:solidFill>
                <a:cs typeface="Arial"/>
              </a:rPr>
              <a:t> </a:t>
            </a:r>
            <a:r>
              <a:rPr sz="2000" b="1" dirty="0">
                <a:solidFill>
                  <a:schemeClr val="bg1"/>
                </a:solidFill>
                <a:cs typeface="Arial"/>
              </a:rPr>
              <a:t>Degree</a:t>
            </a:r>
            <a:r>
              <a:rPr sz="2000" b="1" spc="-15" dirty="0">
                <a:solidFill>
                  <a:schemeClr val="bg1"/>
                </a:solidFill>
                <a:cs typeface="Arial"/>
              </a:rPr>
              <a:t> </a:t>
            </a:r>
            <a:r>
              <a:rPr sz="2000" b="1" dirty="0">
                <a:solidFill>
                  <a:schemeClr val="bg1"/>
                </a:solidFill>
                <a:cs typeface="Arial"/>
              </a:rPr>
              <a:t>in</a:t>
            </a:r>
            <a:r>
              <a:rPr sz="2000" b="1" spc="-15" dirty="0">
                <a:solidFill>
                  <a:schemeClr val="bg1"/>
                </a:solidFill>
                <a:cs typeface="Arial"/>
              </a:rPr>
              <a:t> </a:t>
            </a:r>
            <a:r>
              <a:rPr sz="2000" b="1" dirty="0">
                <a:solidFill>
                  <a:schemeClr val="bg1"/>
                </a:solidFill>
                <a:cs typeface="Arial"/>
              </a:rPr>
              <a:t>Information</a:t>
            </a:r>
            <a:r>
              <a:rPr sz="2000" b="1" spc="-30" dirty="0">
                <a:solidFill>
                  <a:schemeClr val="bg1"/>
                </a:solidFill>
                <a:cs typeface="Arial"/>
              </a:rPr>
              <a:t> </a:t>
            </a:r>
            <a:r>
              <a:rPr sz="2000" b="1" spc="-20" dirty="0">
                <a:solidFill>
                  <a:schemeClr val="bg1"/>
                </a:solidFill>
                <a:cs typeface="Arial"/>
              </a:rPr>
              <a:t>Technology</a:t>
            </a:r>
            <a:r>
              <a:rPr sz="2000" b="1" spc="-45" dirty="0">
                <a:solidFill>
                  <a:schemeClr val="bg1"/>
                </a:solidFill>
                <a:cs typeface="Arial"/>
              </a:rPr>
              <a:t> </a:t>
            </a:r>
            <a:r>
              <a:rPr sz="2000" b="1" dirty="0">
                <a:solidFill>
                  <a:schemeClr val="bg1"/>
                </a:solidFill>
                <a:cs typeface="Arial"/>
              </a:rPr>
              <a:t>Specialized</a:t>
            </a:r>
            <a:r>
              <a:rPr sz="2000" b="1" spc="-70" dirty="0">
                <a:solidFill>
                  <a:schemeClr val="bg1"/>
                </a:solidFill>
                <a:cs typeface="Arial"/>
              </a:rPr>
              <a:t> </a:t>
            </a:r>
            <a:r>
              <a:rPr sz="2000" b="1" dirty="0">
                <a:solidFill>
                  <a:schemeClr val="bg1"/>
                </a:solidFill>
                <a:cs typeface="Arial"/>
              </a:rPr>
              <a:t>in</a:t>
            </a:r>
            <a:r>
              <a:rPr sz="2000" b="1" spc="-15" dirty="0">
                <a:solidFill>
                  <a:schemeClr val="bg1"/>
                </a:solidFill>
                <a:cs typeface="Arial"/>
              </a:rPr>
              <a:t> Cyber </a:t>
            </a:r>
            <a:r>
              <a:rPr sz="2000" b="1" spc="-655" dirty="0">
                <a:solidFill>
                  <a:schemeClr val="bg1"/>
                </a:solidFill>
                <a:cs typeface="Arial"/>
              </a:rPr>
              <a:t> </a:t>
            </a:r>
            <a:r>
              <a:rPr sz="2000" b="1" dirty="0">
                <a:solidFill>
                  <a:schemeClr val="bg1"/>
                </a:solidFill>
                <a:cs typeface="Arial"/>
              </a:rPr>
              <a:t>Security</a:t>
            </a:r>
            <a:endParaRPr sz="2000" dirty="0">
              <a:solidFill>
                <a:schemeClr val="bg1"/>
              </a:solidFill>
              <a:cs typeface="Arial"/>
            </a:endParaRPr>
          </a:p>
          <a:p>
            <a:pPr>
              <a:lnSpc>
                <a:spcPct val="100000"/>
              </a:lnSpc>
            </a:pPr>
            <a:endParaRPr sz="2400" dirty="0">
              <a:solidFill>
                <a:schemeClr val="bg1"/>
              </a:solidFill>
              <a:cs typeface="Arial"/>
            </a:endParaRPr>
          </a:p>
          <a:p>
            <a:pPr>
              <a:lnSpc>
                <a:spcPct val="100000"/>
              </a:lnSpc>
              <a:spcBef>
                <a:spcPts val="15"/>
              </a:spcBef>
            </a:pPr>
            <a:endParaRPr sz="2000" dirty="0">
              <a:solidFill>
                <a:schemeClr val="bg1"/>
              </a:solidFill>
              <a:cs typeface="Arial"/>
            </a:endParaRPr>
          </a:p>
        </p:txBody>
      </p:sp>
      <p:grpSp>
        <p:nvGrpSpPr>
          <p:cNvPr id="5" name="object 8">
            <a:extLst>
              <a:ext uri="{FF2B5EF4-FFF2-40B4-BE49-F238E27FC236}">
                <a16:creationId xmlns:a16="http://schemas.microsoft.com/office/drawing/2014/main" id="{16C5C258-9D9A-6916-AF67-2C3E699A7F3E}"/>
              </a:ext>
            </a:extLst>
          </p:cNvPr>
          <p:cNvGrpSpPr/>
          <p:nvPr/>
        </p:nvGrpSpPr>
        <p:grpSpPr>
          <a:xfrm>
            <a:off x="10846468" y="-98302"/>
            <a:ext cx="1345532" cy="1701271"/>
            <a:chOff x="9906000" y="0"/>
            <a:chExt cx="2285999" cy="2824607"/>
          </a:xfrm>
        </p:grpSpPr>
        <p:pic>
          <p:nvPicPr>
            <p:cNvPr id="8" name="object 9">
              <a:extLst>
                <a:ext uri="{FF2B5EF4-FFF2-40B4-BE49-F238E27FC236}">
                  <a16:creationId xmlns:a16="http://schemas.microsoft.com/office/drawing/2014/main" id="{F7CE265A-6BD4-4892-0A0D-397A3C08946D}"/>
                </a:ext>
              </a:extLst>
            </p:cNvPr>
            <p:cNvPicPr/>
            <p:nvPr/>
          </p:nvPicPr>
          <p:blipFill>
            <a:blip r:embed="rId3"/>
            <a:stretch>
              <a:fillRect/>
            </a:stretch>
          </p:blipFill>
          <p:spPr>
            <a:xfrm>
              <a:off x="9906000" y="0"/>
              <a:ext cx="2285999" cy="2824607"/>
            </a:xfrm>
            <a:prstGeom prst="rect">
              <a:avLst/>
            </a:prstGeom>
          </p:spPr>
        </p:pic>
        <p:pic>
          <p:nvPicPr>
            <p:cNvPr id="9" name="object 10">
              <a:extLst>
                <a:ext uri="{FF2B5EF4-FFF2-40B4-BE49-F238E27FC236}">
                  <a16:creationId xmlns:a16="http://schemas.microsoft.com/office/drawing/2014/main" id="{0DC7A6D5-DE11-0823-126D-34CDF2DD8A78}"/>
                </a:ext>
              </a:extLst>
            </p:cNvPr>
            <p:cNvPicPr/>
            <p:nvPr/>
          </p:nvPicPr>
          <p:blipFill>
            <a:blip r:embed="rId4"/>
            <a:stretch>
              <a:fillRect/>
            </a:stretch>
          </p:blipFill>
          <p:spPr>
            <a:xfrm>
              <a:off x="10131552" y="152400"/>
              <a:ext cx="1987296" cy="2270760"/>
            </a:xfrm>
            <a:prstGeom prst="rect">
              <a:avLst/>
            </a:prstGeom>
          </p:spPr>
        </p:pic>
        <p:sp>
          <p:nvSpPr>
            <p:cNvPr id="10" name="object 11">
              <a:extLst>
                <a:ext uri="{FF2B5EF4-FFF2-40B4-BE49-F238E27FC236}">
                  <a16:creationId xmlns:a16="http://schemas.microsoft.com/office/drawing/2014/main" id="{D2AC4DEF-15B2-F7AD-13EA-4222235412E9}"/>
                </a:ext>
              </a:extLst>
            </p:cNvPr>
            <p:cNvSpPr/>
            <p:nvPr/>
          </p:nvSpPr>
          <p:spPr>
            <a:xfrm>
              <a:off x="10117836" y="138684"/>
              <a:ext cx="2014855" cy="2298700"/>
            </a:xfrm>
            <a:custGeom>
              <a:avLst/>
              <a:gdLst/>
              <a:ahLst/>
              <a:cxnLst/>
              <a:rect l="l" t="t" r="r" b="b"/>
              <a:pathLst>
                <a:path w="2014854" h="2298700">
                  <a:moveTo>
                    <a:pt x="0" y="2298192"/>
                  </a:moveTo>
                  <a:lnTo>
                    <a:pt x="2014727" y="2298192"/>
                  </a:lnTo>
                  <a:lnTo>
                    <a:pt x="2014727" y="0"/>
                  </a:lnTo>
                  <a:lnTo>
                    <a:pt x="0" y="0"/>
                  </a:lnTo>
                  <a:lnTo>
                    <a:pt x="0" y="2298192"/>
                  </a:lnTo>
                  <a:close/>
                </a:path>
              </a:pathLst>
            </a:custGeom>
            <a:ln w="27432">
              <a:solidFill>
                <a:srgbClr val="1F3863"/>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sp>
        <p:nvSpPr>
          <p:cNvPr id="11" name="Title 6">
            <a:extLst>
              <a:ext uri="{FF2B5EF4-FFF2-40B4-BE49-F238E27FC236}">
                <a16:creationId xmlns:a16="http://schemas.microsoft.com/office/drawing/2014/main" id="{F06AEE46-5F3F-C0E9-9D41-A3E5589E59BB}"/>
              </a:ext>
            </a:extLst>
          </p:cNvPr>
          <p:cNvSpPr txBox="1">
            <a:spLocks/>
          </p:cNvSpPr>
          <p:nvPr/>
        </p:nvSpPr>
        <p:spPr>
          <a:xfrm>
            <a:off x="911952" y="3326956"/>
            <a:ext cx="10125375" cy="1142776"/>
          </a:xfrm>
          <a:prstGeom prst="rect">
            <a:avLst/>
          </a:prstGeom>
        </p:spPr>
        <p:txBody>
          <a:bodyPr vert="horz" lIns="109728" tIns="109728" rIns="109728" bIns="91440" rtlCol="0" anchor="b" anchorCtr="0">
            <a:normAutofit/>
          </a:bodyPr>
          <a:lstStyle>
            <a:lvl1pPr algn="l" defTabSz="914400" rtl="0" eaLnBrk="1" latinLnBrk="0" hangingPunct="1">
              <a:lnSpc>
                <a:spcPct val="100000"/>
              </a:lnSpc>
              <a:spcBef>
                <a:spcPct val="0"/>
              </a:spcBef>
              <a:buNone/>
              <a:defRPr sz="4800" b="1" kern="1200" cap="all" spc="150" baseline="0">
                <a:solidFill>
                  <a:schemeClr val="bg1"/>
                </a:solidFill>
                <a:latin typeface="+mj-lt"/>
                <a:ea typeface="+mj-ea"/>
                <a:cs typeface="+mj-cs"/>
              </a:defRPr>
            </a:lvl1pPr>
          </a:lstStyle>
          <a:p>
            <a:pPr algn="ctr">
              <a:lnSpc>
                <a:spcPct val="107000"/>
              </a:lnSpc>
              <a:spcAft>
                <a:spcPts val="800"/>
              </a:spcAft>
            </a:pPr>
            <a:r>
              <a:rPr lang="en-US" sz="2000" b="1" dirty="0">
                <a:solidFill>
                  <a:schemeClr val="bg1"/>
                </a:solidFill>
                <a:effectLst/>
                <a:latin typeface="+mn-lt"/>
                <a:ea typeface="Times New Roman" panose="02020603050405020304" pitchFamily="18" charset="0"/>
              </a:rPr>
              <a:t>Machine Learning-Based Intrusion Detection Engine for DoS Attack Detection</a:t>
            </a:r>
            <a:endParaRPr lang="en-US" sz="2000" dirty="0">
              <a:solidFill>
                <a:schemeClr val="bg1"/>
              </a:solidFill>
              <a:effectLst/>
              <a:latin typeface="+mn-lt"/>
              <a:ea typeface="Times New Roman" panose="02020603050405020304" pitchFamily="18" charset="0"/>
            </a:endParaRPr>
          </a:p>
        </p:txBody>
      </p:sp>
    </p:spTree>
    <p:extLst>
      <p:ext uri="{BB962C8B-B14F-4D97-AF65-F5344CB8AC3E}">
        <p14:creationId xmlns:p14="http://schemas.microsoft.com/office/powerpoint/2010/main" val="3111549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103E5B1-FAE0-D8C4-6AF6-63F030D84023}"/>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B83809E5-0580-B66D-B856-B22B88AA4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57">
            <a:extLst>
              <a:ext uri="{FF2B5EF4-FFF2-40B4-BE49-F238E27FC236}">
                <a16:creationId xmlns:a16="http://schemas.microsoft.com/office/drawing/2014/main" id="{FF8A59F4-6E6C-9858-D83C-9FEE13437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dirty="0"/>
          </a:p>
        </p:txBody>
      </p:sp>
      <p:sp>
        <p:nvSpPr>
          <p:cNvPr id="50" name="Rectangle 49">
            <a:extLst>
              <a:ext uri="{FF2B5EF4-FFF2-40B4-BE49-F238E27FC236}">
                <a16:creationId xmlns:a16="http://schemas.microsoft.com/office/drawing/2014/main" id="{4EB8961B-8584-1BD5-99A2-D4CAFB531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2" name="Rectangle 51">
            <a:extLst>
              <a:ext uri="{FF2B5EF4-FFF2-40B4-BE49-F238E27FC236}">
                <a16:creationId xmlns:a16="http://schemas.microsoft.com/office/drawing/2014/main" id="{DCF21CA1-6596-505F-610E-3D1D49415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B615E57-FF91-68CB-948F-D85624586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descr="Magnifying glass and question mark">
            <a:extLst>
              <a:ext uri="{FF2B5EF4-FFF2-40B4-BE49-F238E27FC236}">
                <a16:creationId xmlns:a16="http://schemas.microsoft.com/office/drawing/2014/main" id="{7AC90673-7519-3757-DA79-F652C96E63F1}"/>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rcRect l="23000" r="19349" b="-2"/>
          <a:stretch/>
        </p:blipFill>
        <p:spPr>
          <a:xfrm>
            <a:off x="20" y="1804072"/>
            <a:ext cx="4458058" cy="4349801"/>
          </a:xfrm>
          <a:prstGeom prst="rect">
            <a:avLst/>
          </a:prstGeom>
        </p:spPr>
      </p:pic>
      <p:sp>
        <p:nvSpPr>
          <p:cNvPr id="56" name="Rectangle 55">
            <a:extLst>
              <a:ext uri="{FF2B5EF4-FFF2-40B4-BE49-F238E27FC236}">
                <a16:creationId xmlns:a16="http://schemas.microsoft.com/office/drawing/2014/main" id="{0A52EC5F-FFFF-AACC-634B-947C69DF3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DD755C96-D36A-4B5A-01EB-A3CB2E0931CA}"/>
              </a:ext>
            </a:extLst>
          </p:cNvPr>
          <p:cNvSpPr>
            <a:spLocks noGrp="1"/>
          </p:cNvSpPr>
          <p:nvPr>
            <p:ph type="title"/>
          </p:nvPr>
        </p:nvSpPr>
        <p:spPr>
          <a:xfrm>
            <a:off x="5013665" y="322103"/>
            <a:ext cx="6867997" cy="1039236"/>
          </a:xfrm>
        </p:spPr>
        <p:txBody>
          <a:bodyPr vert="horz" lIns="109728" tIns="109728" rIns="109728" bIns="91440" rtlCol="0" anchor="b">
            <a:noAutofit/>
          </a:bodyPr>
          <a:lstStyle/>
          <a:p>
            <a:pPr>
              <a:lnSpc>
                <a:spcPct val="125000"/>
              </a:lnSpc>
            </a:pPr>
            <a:r>
              <a:rPr lang="en-US" sz="4800" b="0" cap="all" dirty="0"/>
              <a:t>Research problem</a:t>
            </a:r>
          </a:p>
        </p:txBody>
      </p:sp>
      <p:sp>
        <p:nvSpPr>
          <p:cNvPr id="15" name="Subtitle 14">
            <a:extLst>
              <a:ext uri="{FF2B5EF4-FFF2-40B4-BE49-F238E27FC236}">
                <a16:creationId xmlns:a16="http://schemas.microsoft.com/office/drawing/2014/main" id="{4FCE67DD-95E9-A9F8-0181-DD142706B12A}"/>
              </a:ext>
            </a:extLst>
          </p:cNvPr>
          <p:cNvSpPr>
            <a:spLocks noGrp="1"/>
          </p:cNvSpPr>
          <p:nvPr>
            <p:ph type="subTitle" idx="1"/>
          </p:nvPr>
        </p:nvSpPr>
        <p:spPr>
          <a:xfrm>
            <a:off x="4698332" y="2538663"/>
            <a:ext cx="7183330" cy="2501524"/>
          </a:xfrm>
        </p:spPr>
        <p:txBody>
          <a:bodyPr vert="horz" lIns="109728" tIns="109728" rIns="109728" bIns="91440" rtlCol="0" anchor="t">
            <a:normAutofit/>
          </a:bodyPr>
          <a:lstStyle/>
          <a:p>
            <a:pPr>
              <a:lnSpc>
                <a:spcPct val="140000"/>
              </a:lnSpc>
            </a:pPr>
            <a:r>
              <a:rPr lang="en-US" sz="1800" dirty="0"/>
              <a:t>The increasing frequency and sophistication of DoS attacks challenge network availability and reliability. Traditional IDS struggle to detect and mitigate such attacks in real time due to their static nature and inability to process large traffic volumes</a:t>
            </a:r>
            <a:r>
              <a:rPr lang="en-US" dirty="0"/>
              <a:t>.</a:t>
            </a:r>
            <a:endParaRPr lang="en-US" sz="2400" dirty="0">
              <a:solidFill>
                <a:schemeClr val="tx1">
                  <a:lumMod val="85000"/>
                  <a:lumOff val="15000"/>
                </a:schemeClr>
              </a:solidFill>
            </a:endParaRPr>
          </a:p>
        </p:txBody>
      </p:sp>
      <p:sp>
        <p:nvSpPr>
          <p:cNvPr id="58" name="Rectangle 57">
            <a:extLst>
              <a:ext uri="{FF2B5EF4-FFF2-40B4-BE49-F238E27FC236}">
                <a16:creationId xmlns:a16="http://schemas.microsoft.com/office/drawing/2014/main" id="{ED7A65C1-CE1A-6AD4-38CC-40039948D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2C32666B-9E27-1597-3EBD-0C55C93AC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DD82B7B-59C1-B96F-A48E-5C3A38844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A6B79BA3-6FFA-38E2-3A3C-8D1F29DA46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032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dirty="0"/>
          </a:p>
        </p:txBody>
      </p:sp>
      <p:sp>
        <p:nvSpPr>
          <p:cNvPr id="80" name="Rectangle 79">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1" name="Rectangle 80">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635103" y="1057522"/>
            <a:ext cx="4741843" cy="2173433"/>
          </a:xfrm>
        </p:spPr>
        <p:txBody>
          <a:bodyPr vert="horz" lIns="109728" tIns="109728" rIns="109728" bIns="91440" rtlCol="0" anchor="ctr">
            <a:normAutofit/>
          </a:bodyPr>
          <a:lstStyle/>
          <a:p>
            <a:pPr>
              <a:lnSpc>
                <a:spcPct val="125000"/>
              </a:lnSpc>
            </a:pPr>
            <a:r>
              <a:rPr lang="en-US" sz="4100" b="0" dirty="0"/>
              <a:t>Introduction</a:t>
            </a:r>
          </a:p>
        </p:txBody>
      </p:sp>
      <p:sp>
        <p:nvSpPr>
          <p:cNvPr id="83" name="Rectangle 82">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diagram of application and control&#10;&#10;Description automatically generated">
            <a:extLst>
              <a:ext uri="{FF2B5EF4-FFF2-40B4-BE49-F238E27FC236}">
                <a16:creationId xmlns:a16="http://schemas.microsoft.com/office/drawing/2014/main" id="{861318B5-C4B7-AE05-A846-E5318E93A0C0}"/>
              </a:ext>
            </a:extLst>
          </p:cNvPr>
          <p:cNvPicPr>
            <a:picLocks noChangeAspect="1"/>
          </p:cNvPicPr>
          <p:nvPr/>
        </p:nvPicPr>
        <p:blipFill>
          <a:blip r:embed="rId3"/>
          <a:srcRect l="22324" r="20119" b="-1"/>
          <a:stretch/>
        </p:blipFill>
        <p:spPr>
          <a:xfrm>
            <a:off x="6947130" y="889697"/>
            <a:ext cx="5157675" cy="4745531"/>
          </a:xfrm>
          <a:prstGeom prst="rect">
            <a:avLst/>
          </a:prstGeom>
        </p:spPr>
      </p:pic>
      <p:sp>
        <p:nvSpPr>
          <p:cNvPr id="2" name="Title 6">
            <a:extLst>
              <a:ext uri="{FF2B5EF4-FFF2-40B4-BE49-F238E27FC236}">
                <a16:creationId xmlns:a16="http://schemas.microsoft.com/office/drawing/2014/main" id="{5F363D80-58F3-1F1F-F456-E4A03967F1EE}"/>
              </a:ext>
            </a:extLst>
          </p:cNvPr>
          <p:cNvSpPr txBox="1">
            <a:spLocks/>
          </p:cNvSpPr>
          <p:nvPr/>
        </p:nvSpPr>
        <p:spPr>
          <a:xfrm>
            <a:off x="1216121" y="3026095"/>
            <a:ext cx="4741843" cy="2173433"/>
          </a:xfrm>
          <a:prstGeom prst="rect">
            <a:avLst/>
          </a:prstGeom>
        </p:spPr>
        <p:txBody>
          <a:bodyPr vert="horz" lIns="109728" tIns="109728" rIns="109728" bIns="91440" rtlCol="0" anchor="ctr" anchorCtr="0">
            <a:normAutofit/>
          </a:bodyPr>
          <a:lstStyle>
            <a:lvl1pPr algn="l" defTabSz="914400" rtl="0" eaLnBrk="1" latinLnBrk="0" hangingPunct="1">
              <a:lnSpc>
                <a:spcPct val="100000"/>
              </a:lnSpc>
              <a:spcBef>
                <a:spcPct val="0"/>
              </a:spcBef>
              <a:buNone/>
              <a:defRPr sz="4000" b="1" kern="1200" cap="all" spc="150" baseline="0">
                <a:solidFill>
                  <a:schemeClr val="bg1"/>
                </a:solidFill>
                <a:latin typeface="+mj-lt"/>
                <a:ea typeface="+mj-ea"/>
                <a:cs typeface="+mj-cs"/>
              </a:defRPr>
            </a:lvl1pPr>
          </a:lstStyle>
          <a:p>
            <a:pPr>
              <a:lnSpc>
                <a:spcPct val="125000"/>
              </a:lnSpc>
            </a:pPr>
            <a:r>
              <a:rPr lang="en-US" sz="2800" b="0" cap="none" dirty="0">
                <a:solidFill>
                  <a:schemeClr val="tx1"/>
                </a:solidFill>
                <a:latin typeface="Abadi" panose="020B0604020104020204" pitchFamily="34" charset="0"/>
              </a:rPr>
              <a:t>What is SDN?</a:t>
            </a:r>
          </a:p>
        </p:txBody>
      </p:sp>
    </p:spTree>
    <p:extLst>
      <p:ext uri="{BB962C8B-B14F-4D97-AF65-F5344CB8AC3E}">
        <p14:creationId xmlns:p14="http://schemas.microsoft.com/office/powerpoint/2010/main" val="291602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B1B85-81DE-8428-E037-687924370A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E34647-6DEF-D814-227E-A74E87788B45}"/>
              </a:ext>
            </a:extLst>
          </p:cNvPr>
          <p:cNvSpPr>
            <a:spLocks noGrp="1"/>
          </p:cNvSpPr>
          <p:nvPr>
            <p:ph type="title"/>
          </p:nvPr>
        </p:nvSpPr>
        <p:spPr>
          <a:xfrm>
            <a:off x="4890716" y="111997"/>
            <a:ext cx="3754671" cy="977001"/>
          </a:xfrm>
        </p:spPr>
        <p:txBody>
          <a:bodyPr vert="horz" lIns="109728" tIns="109728" rIns="109728" bIns="91440" rtlCol="0" anchor="b">
            <a:normAutofit/>
          </a:bodyPr>
          <a:lstStyle/>
          <a:p>
            <a:pPr>
              <a:lnSpc>
                <a:spcPct val="125000"/>
              </a:lnSpc>
            </a:pPr>
            <a:r>
              <a:rPr lang="en-US" sz="3600" b="0" cap="all" dirty="0">
                <a:solidFill>
                  <a:schemeClr val="tx1"/>
                </a:solidFill>
              </a:rPr>
              <a:t>Objectives</a:t>
            </a:r>
          </a:p>
        </p:txBody>
      </p:sp>
      <p:sp>
        <p:nvSpPr>
          <p:cNvPr id="3" name="Title 1">
            <a:extLst>
              <a:ext uri="{FF2B5EF4-FFF2-40B4-BE49-F238E27FC236}">
                <a16:creationId xmlns:a16="http://schemas.microsoft.com/office/drawing/2014/main" id="{911EDE2F-F00E-D19A-82F4-5694A09D4334}"/>
              </a:ext>
            </a:extLst>
          </p:cNvPr>
          <p:cNvSpPr txBox="1">
            <a:spLocks/>
          </p:cNvSpPr>
          <p:nvPr/>
        </p:nvSpPr>
        <p:spPr>
          <a:xfrm>
            <a:off x="5482316" y="2374760"/>
            <a:ext cx="4648152" cy="2639137"/>
          </a:xfrm>
          <a:prstGeom prst="rect">
            <a:avLst/>
          </a:prstGeom>
        </p:spPr>
        <p:txBody>
          <a:bodyPr vert="horz" lIns="109728" tIns="109728" rIns="109728" bIns="91440" rtlCol="0" anchor="b" anchorCtr="0">
            <a:normAutofit fontScale="92500"/>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marL="285750" indent="-285750">
              <a:lnSpc>
                <a:spcPct val="270000"/>
              </a:lnSpc>
              <a:buFont typeface="Wingdings" panose="05000000000000000000" pitchFamily="2" charset="2"/>
              <a:buChar char="q"/>
            </a:pPr>
            <a:r>
              <a:rPr lang="en-US" sz="1600" dirty="0"/>
              <a:t>Data collection and preprocessing </a:t>
            </a:r>
          </a:p>
          <a:p>
            <a:pPr marL="285750" indent="-285750">
              <a:lnSpc>
                <a:spcPct val="270000"/>
              </a:lnSpc>
              <a:buFont typeface="Wingdings" panose="05000000000000000000" pitchFamily="2" charset="2"/>
              <a:buChar char="q"/>
            </a:pPr>
            <a:r>
              <a:rPr lang="en-US" sz="1600" dirty="0"/>
              <a:t>Develop machine learning model </a:t>
            </a:r>
          </a:p>
          <a:p>
            <a:pPr marL="285750" indent="-285750">
              <a:lnSpc>
                <a:spcPct val="270000"/>
              </a:lnSpc>
              <a:buFont typeface="Wingdings" panose="05000000000000000000" pitchFamily="2" charset="2"/>
              <a:buChar char="q"/>
            </a:pPr>
            <a:r>
              <a:rPr lang="en-US" sz="1600" dirty="0"/>
              <a:t>Integration with SDN controller </a:t>
            </a:r>
          </a:p>
          <a:p>
            <a:pPr marL="285750" indent="-285750">
              <a:lnSpc>
                <a:spcPct val="270000"/>
              </a:lnSpc>
              <a:buFont typeface="Wingdings" panose="05000000000000000000" pitchFamily="2" charset="2"/>
              <a:buChar char="q"/>
            </a:pPr>
            <a:r>
              <a:rPr lang="en-US" sz="1600" dirty="0"/>
              <a:t>Evaluate and optimize the model </a:t>
            </a:r>
            <a:endParaRPr lang="en-US" sz="2800" b="0" cap="all" dirty="0">
              <a:solidFill>
                <a:schemeClr val="tx1"/>
              </a:solidFill>
            </a:endParaRPr>
          </a:p>
        </p:txBody>
      </p:sp>
      <p:sp>
        <p:nvSpPr>
          <p:cNvPr id="8" name="Title 1">
            <a:extLst>
              <a:ext uri="{FF2B5EF4-FFF2-40B4-BE49-F238E27FC236}">
                <a16:creationId xmlns:a16="http://schemas.microsoft.com/office/drawing/2014/main" id="{4798F383-5039-49F0-0F80-33FEE13B5A97}"/>
              </a:ext>
            </a:extLst>
          </p:cNvPr>
          <p:cNvSpPr txBox="1">
            <a:spLocks/>
          </p:cNvSpPr>
          <p:nvPr/>
        </p:nvSpPr>
        <p:spPr>
          <a:xfrm>
            <a:off x="514831" y="1512502"/>
            <a:ext cx="3754671" cy="862258"/>
          </a:xfrm>
          <a:prstGeom prst="rect">
            <a:avLst/>
          </a:prstGeom>
        </p:spPr>
        <p:txBody>
          <a:bodyPr vert="horz" lIns="109728" tIns="109728" rIns="109728" bIns="91440" rtlCol="0" anchor="b" anchorCtr="0">
            <a:norm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25000"/>
              </a:lnSpc>
            </a:pPr>
            <a:r>
              <a:rPr lang="en-US" sz="2400" b="0" dirty="0">
                <a:solidFill>
                  <a:schemeClr val="tx1"/>
                </a:solidFill>
                <a:latin typeface="+mn-lt"/>
              </a:rPr>
              <a:t>Specific </a:t>
            </a:r>
            <a:r>
              <a:rPr lang="en-US" sz="2400" b="0" dirty="0">
                <a:solidFill>
                  <a:schemeClr val="tx1"/>
                </a:solidFill>
              </a:rPr>
              <a:t>objectives</a:t>
            </a:r>
            <a:endParaRPr lang="en-US" sz="2400" b="0" dirty="0">
              <a:solidFill>
                <a:schemeClr val="tx1"/>
              </a:solidFill>
              <a:latin typeface="+mn-lt"/>
            </a:endParaRPr>
          </a:p>
        </p:txBody>
      </p:sp>
      <p:sp>
        <p:nvSpPr>
          <p:cNvPr id="9" name="Title 1">
            <a:extLst>
              <a:ext uri="{FF2B5EF4-FFF2-40B4-BE49-F238E27FC236}">
                <a16:creationId xmlns:a16="http://schemas.microsoft.com/office/drawing/2014/main" id="{69205D8C-16D7-879C-136E-84C4A2C11518}"/>
              </a:ext>
            </a:extLst>
          </p:cNvPr>
          <p:cNvSpPr txBox="1">
            <a:spLocks/>
          </p:cNvSpPr>
          <p:nvPr/>
        </p:nvSpPr>
        <p:spPr>
          <a:xfrm>
            <a:off x="5214365" y="1466592"/>
            <a:ext cx="3754671" cy="862258"/>
          </a:xfrm>
          <a:prstGeom prst="rect">
            <a:avLst/>
          </a:prstGeom>
        </p:spPr>
        <p:txBody>
          <a:bodyPr vert="horz" lIns="109728" tIns="109728" rIns="109728" bIns="91440" rtlCol="0" anchor="b" anchorCtr="0">
            <a:norm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25000"/>
              </a:lnSpc>
            </a:pPr>
            <a:r>
              <a:rPr lang="en-US" sz="2400" b="0" dirty="0">
                <a:solidFill>
                  <a:schemeClr val="tx1"/>
                </a:solidFill>
                <a:latin typeface="+mn-lt"/>
              </a:rPr>
              <a:t>Sub </a:t>
            </a:r>
            <a:r>
              <a:rPr lang="en-US" sz="2400" b="0" dirty="0">
                <a:solidFill>
                  <a:schemeClr val="tx1"/>
                </a:solidFill>
              </a:rPr>
              <a:t>objectives</a:t>
            </a:r>
            <a:endParaRPr lang="en-US" sz="2400" b="0" dirty="0">
              <a:solidFill>
                <a:schemeClr val="tx1"/>
              </a:solidFill>
              <a:latin typeface="+mn-lt"/>
            </a:endParaRPr>
          </a:p>
        </p:txBody>
      </p:sp>
      <p:sp>
        <p:nvSpPr>
          <p:cNvPr id="14" name="Title 1">
            <a:extLst>
              <a:ext uri="{FF2B5EF4-FFF2-40B4-BE49-F238E27FC236}">
                <a16:creationId xmlns:a16="http://schemas.microsoft.com/office/drawing/2014/main" id="{6A0FB489-55BD-7F92-CD0F-9330FB97211E}"/>
              </a:ext>
            </a:extLst>
          </p:cNvPr>
          <p:cNvSpPr txBox="1">
            <a:spLocks/>
          </p:cNvSpPr>
          <p:nvPr/>
        </p:nvSpPr>
        <p:spPr>
          <a:xfrm>
            <a:off x="198728" y="2719137"/>
            <a:ext cx="4283035" cy="3452167"/>
          </a:xfrm>
          <a:prstGeom prst="rect">
            <a:avLst/>
          </a:prstGeom>
        </p:spPr>
        <p:txBody>
          <a:bodyPr vert="horz" lIns="109728" tIns="109728" rIns="109728" bIns="91440" rtlCol="0" anchor="b" anchorCtr="0">
            <a:no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marL="285750" indent="-285750">
              <a:lnSpc>
                <a:spcPct val="150000"/>
              </a:lnSpc>
              <a:buFont typeface="Wingdings" panose="05000000000000000000" pitchFamily="2" charset="2"/>
              <a:buChar char="q"/>
            </a:pPr>
            <a:r>
              <a:rPr lang="en-US" sz="1500" dirty="0"/>
              <a:t>Develop and integrate a Machine Learning-based Intrusion Detection Engine with a Software-Defined Networking (SDN) controller, enabling real-time detection and mitigation of Denial of Service (DoS) attacks in dynamic network environments.</a:t>
            </a:r>
            <a:endParaRPr lang="en-US" sz="1500" b="0" cap="all" dirty="0">
              <a:solidFill>
                <a:schemeClr val="tx1"/>
              </a:solidFill>
            </a:endParaRPr>
          </a:p>
        </p:txBody>
      </p:sp>
    </p:spTree>
    <p:extLst>
      <p:ext uri="{BB962C8B-B14F-4D97-AF65-F5344CB8AC3E}">
        <p14:creationId xmlns:p14="http://schemas.microsoft.com/office/powerpoint/2010/main" val="1460652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dirty="0"/>
          </a:p>
        </p:txBody>
      </p:sp>
      <p:sp>
        <p:nvSpPr>
          <p:cNvPr id="15" name="Rectangle 1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Rectangle 1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sz="3600" b="0" cap="all" dirty="0"/>
              <a:t>System Diagram</a:t>
            </a:r>
          </a:p>
        </p:txBody>
      </p:sp>
      <p:sp>
        <p:nvSpPr>
          <p:cNvPr id="21" name="Rectangle 2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diagram of data processing&#10;&#10;Description automatically generated">
            <a:extLst>
              <a:ext uri="{FF2B5EF4-FFF2-40B4-BE49-F238E27FC236}">
                <a16:creationId xmlns:a16="http://schemas.microsoft.com/office/drawing/2014/main" id="{736E7277-7196-204E-6F9F-BAA9F0877569}"/>
              </a:ext>
            </a:extLst>
          </p:cNvPr>
          <p:cNvPicPr>
            <a:picLocks noChangeAspect="1"/>
          </p:cNvPicPr>
          <p:nvPr/>
        </p:nvPicPr>
        <p:blipFill>
          <a:blip r:embed="rId3"/>
          <a:stretch>
            <a:fillRect/>
          </a:stretch>
        </p:blipFill>
        <p:spPr>
          <a:xfrm>
            <a:off x="5312285" y="1374497"/>
            <a:ext cx="6236248" cy="4458915"/>
          </a:xfrm>
          <a:prstGeom prst="rect">
            <a:avLst/>
          </a:prstGeom>
        </p:spPr>
      </p:pic>
      <p:sp>
        <p:nvSpPr>
          <p:cNvPr id="23" name="Rectangle 2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1C4F646-E55C-84E1-EB6A-1E16C48402EC}"/>
              </a:ext>
            </a:extLst>
          </p:cNvPr>
          <p:cNvSpPr txBox="1"/>
          <p:nvPr/>
        </p:nvSpPr>
        <p:spPr>
          <a:xfrm>
            <a:off x="8582025" y="5318292"/>
            <a:ext cx="92074" cy="120483"/>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230700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dirty="0"/>
              <a:t>Tools &amp; Technologies</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p:txBody>
          <a:bodyPr>
            <a:normAutofit/>
          </a:bodyPr>
          <a:lstStyle/>
          <a:p>
            <a:r>
              <a:rPr lang="en-US" dirty="0"/>
              <a:t>Python</a:t>
            </a:r>
          </a:p>
          <a:p>
            <a:r>
              <a:rPr lang="en-US" dirty="0"/>
              <a:t>Google </a:t>
            </a:r>
            <a:r>
              <a:rPr lang="en-US" dirty="0" err="1"/>
              <a:t>Colab</a:t>
            </a:r>
            <a:endParaRPr lang="en-US" dirty="0"/>
          </a:p>
          <a:p>
            <a:r>
              <a:rPr lang="en-US" dirty="0"/>
              <a:t>Machine Learning Algorithms</a:t>
            </a:r>
          </a:p>
          <a:p>
            <a:r>
              <a:rPr lang="en-US" dirty="0"/>
              <a:t>MongoDB</a:t>
            </a:r>
          </a:p>
          <a:p>
            <a:r>
              <a:rPr lang="en-US" dirty="0"/>
              <a:t>React</a:t>
            </a:r>
          </a:p>
        </p:txBody>
      </p:sp>
      <p:pic>
        <p:nvPicPr>
          <p:cNvPr id="5" name="object 5">
            <a:extLst>
              <a:ext uri="{FF2B5EF4-FFF2-40B4-BE49-F238E27FC236}">
                <a16:creationId xmlns:a16="http://schemas.microsoft.com/office/drawing/2014/main" id="{2390B3A1-BCE2-E47C-90FE-4E624FCA9AF3}"/>
              </a:ext>
            </a:extLst>
          </p:cNvPr>
          <p:cNvPicPr/>
          <p:nvPr/>
        </p:nvPicPr>
        <p:blipFill>
          <a:blip r:embed="rId3"/>
          <a:stretch>
            <a:fillRect/>
          </a:stretch>
        </p:blipFill>
        <p:spPr>
          <a:xfrm>
            <a:off x="6816282" y="2644139"/>
            <a:ext cx="1045463" cy="1146048"/>
          </a:xfrm>
          <a:prstGeom prst="rect">
            <a:avLst/>
          </a:prstGeom>
        </p:spPr>
      </p:pic>
      <p:pic>
        <p:nvPicPr>
          <p:cNvPr id="6" name="object 6">
            <a:extLst>
              <a:ext uri="{FF2B5EF4-FFF2-40B4-BE49-F238E27FC236}">
                <a16:creationId xmlns:a16="http://schemas.microsoft.com/office/drawing/2014/main" id="{46A7BE1D-80BD-4F14-F2B1-7851414C676B}"/>
              </a:ext>
            </a:extLst>
          </p:cNvPr>
          <p:cNvPicPr/>
          <p:nvPr/>
        </p:nvPicPr>
        <p:blipFill>
          <a:blip r:embed="rId4"/>
          <a:stretch>
            <a:fillRect/>
          </a:stretch>
        </p:blipFill>
        <p:spPr>
          <a:xfrm>
            <a:off x="9576679" y="2470403"/>
            <a:ext cx="1493520" cy="1493519"/>
          </a:xfrm>
          <a:prstGeom prst="rect">
            <a:avLst/>
          </a:prstGeom>
        </p:spPr>
      </p:pic>
      <p:pic>
        <p:nvPicPr>
          <p:cNvPr id="1028" name="Picture 4" descr="Mongodb Icons, Logos, Symbols - Free Download in SVG, PNG ...">
            <a:extLst>
              <a:ext uri="{FF2B5EF4-FFF2-40B4-BE49-F238E27FC236}">
                <a16:creationId xmlns:a16="http://schemas.microsoft.com/office/drawing/2014/main" id="{B898CAA0-8BE7-FCB9-03F7-E5EC193629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282" y="4576174"/>
            <a:ext cx="142875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and white symbol&#10;&#10;Description automatically generated">
            <a:extLst>
              <a:ext uri="{FF2B5EF4-FFF2-40B4-BE49-F238E27FC236}">
                <a16:creationId xmlns:a16="http://schemas.microsoft.com/office/drawing/2014/main" id="{F4EF0925-6722-1147-20D0-F6DA7CC4518A}"/>
              </a:ext>
            </a:extLst>
          </p:cNvPr>
          <p:cNvPicPr>
            <a:picLocks noChangeAspect="1"/>
          </p:cNvPicPr>
          <p:nvPr/>
        </p:nvPicPr>
        <p:blipFill>
          <a:blip r:embed="rId6"/>
          <a:stretch>
            <a:fillRect/>
          </a:stretch>
        </p:blipFill>
        <p:spPr>
          <a:xfrm>
            <a:off x="10025549" y="4809727"/>
            <a:ext cx="1247775" cy="1085850"/>
          </a:xfrm>
          <a:prstGeom prst="rect">
            <a:avLst/>
          </a:prstGeom>
        </p:spPr>
      </p:pic>
    </p:spTree>
    <p:extLst>
      <p:ext uri="{BB962C8B-B14F-4D97-AF65-F5344CB8AC3E}">
        <p14:creationId xmlns:p14="http://schemas.microsoft.com/office/powerpoint/2010/main" val="2225637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D2769-08DE-E62F-163A-27A5442A9FFA}"/>
              </a:ext>
            </a:extLst>
          </p:cNvPr>
          <p:cNvSpPr>
            <a:spLocks noGrp="1"/>
          </p:cNvSpPr>
          <p:nvPr>
            <p:ph type="title"/>
          </p:nvPr>
        </p:nvSpPr>
        <p:spPr>
          <a:xfrm>
            <a:off x="4559969" y="-192547"/>
            <a:ext cx="7276944" cy="1002448"/>
          </a:xfrm>
        </p:spPr>
        <p:txBody>
          <a:bodyPr vert="horz" lIns="109728" tIns="109728" rIns="109728" bIns="91440" rtlCol="0" anchor="b">
            <a:normAutofit fontScale="90000"/>
          </a:bodyPr>
          <a:lstStyle/>
          <a:p>
            <a:pPr>
              <a:lnSpc>
                <a:spcPct val="150000"/>
              </a:lnSpc>
            </a:pPr>
            <a:r>
              <a:rPr lang="en-US" sz="3600" dirty="0"/>
              <a:t>Current Progress (Completed)</a:t>
            </a:r>
          </a:p>
        </p:txBody>
      </p:sp>
      <p:sp>
        <p:nvSpPr>
          <p:cNvPr id="19" name="Rectangle 18">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AD3192-D337-8C2E-FAAC-9B46B5DFBD21}"/>
              </a:ext>
            </a:extLst>
          </p:cNvPr>
          <p:cNvSpPr>
            <a:spLocks noGrp="1"/>
          </p:cNvSpPr>
          <p:nvPr>
            <p:ph sz="quarter" idx="16"/>
          </p:nvPr>
        </p:nvSpPr>
        <p:spPr>
          <a:xfrm>
            <a:off x="5204239" y="868093"/>
            <a:ext cx="3229223" cy="3834594"/>
          </a:xfrm>
        </p:spPr>
        <p:txBody>
          <a:bodyPr vert="horz" lIns="109728" tIns="109728" rIns="109728" bIns="91440" rtlCol="0" anchor="t">
            <a:normAutofit/>
          </a:bodyPr>
          <a:lstStyle/>
          <a:p>
            <a:pPr marL="285750" indent="-285750">
              <a:lnSpc>
                <a:spcPct val="140000"/>
              </a:lnSpc>
              <a:buFont typeface="Wingdings" panose="05000000000000000000" pitchFamily="2" charset="2"/>
              <a:buChar char="q"/>
            </a:pPr>
            <a:r>
              <a:rPr lang="en-US" dirty="0"/>
              <a:t>Data Collection</a:t>
            </a:r>
          </a:p>
          <a:p>
            <a:pPr marL="285750" indent="-285750">
              <a:lnSpc>
                <a:spcPct val="140000"/>
              </a:lnSpc>
              <a:buFont typeface="Wingdings" panose="05000000000000000000" pitchFamily="2" charset="2"/>
              <a:buChar char="q"/>
            </a:pPr>
            <a:r>
              <a:rPr lang="en-US" dirty="0"/>
              <a:t>Preprocessing</a:t>
            </a:r>
          </a:p>
          <a:p>
            <a:pPr marL="285750" indent="-285750">
              <a:lnSpc>
                <a:spcPct val="140000"/>
              </a:lnSpc>
              <a:buFont typeface="Wingdings" panose="05000000000000000000" pitchFamily="2" charset="2"/>
              <a:buChar char="q"/>
            </a:pPr>
            <a:r>
              <a:rPr lang="en-US" dirty="0"/>
              <a:t>Train the model</a:t>
            </a:r>
          </a:p>
          <a:p>
            <a:pPr marL="285750" indent="-285750">
              <a:lnSpc>
                <a:spcPct val="140000"/>
              </a:lnSpc>
              <a:buFont typeface="Wingdings" panose="05000000000000000000" pitchFamily="2" charset="2"/>
              <a:buChar char="q"/>
            </a:pPr>
            <a:r>
              <a:rPr lang="en-US" dirty="0"/>
              <a:t>Evaluate the model</a:t>
            </a:r>
          </a:p>
        </p:txBody>
      </p:sp>
      <p:sp>
        <p:nvSpPr>
          <p:cNvPr id="21" name="Rectangle 20">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white line&#10;&#10;Description automatically generated">
            <a:extLst>
              <a:ext uri="{FF2B5EF4-FFF2-40B4-BE49-F238E27FC236}">
                <a16:creationId xmlns:a16="http://schemas.microsoft.com/office/drawing/2014/main" id="{135468BB-7E2E-10D3-58D5-2E4B91E4D720}"/>
              </a:ext>
            </a:extLst>
          </p:cNvPr>
          <p:cNvPicPr>
            <a:picLocks noChangeAspect="1"/>
          </p:cNvPicPr>
          <p:nvPr/>
        </p:nvPicPr>
        <p:blipFill>
          <a:blip r:embed="rId3"/>
          <a:stretch>
            <a:fillRect/>
          </a:stretch>
        </p:blipFill>
        <p:spPr>
          <a:xfrm>
            <a:off x="1876744" y="3368606"/>
            <a:ext cx="5097901" cy="2974193"/>
          </a:xfrm>
          <a:prstGeom prst="rect">
            <a:avLst/>
          </a:prstGeom>
        </p:spPr>
      </p:pic>
      <p:pic>
        <p:nvPicPr>
          <p:cNvPr id="16" name="Picture 15" descr="A graph of a number and a number&#10;&#10;Description automatically generated with medium confidence">
            <a:extLst>
              <a:ext uri="{FF2B5EF4-FFF2-40B4-BE49-F238E27FC236}">
                <a16:creationId xmlns:a16="http://schemas.microsoft.com/office/drawing/2014/main" id="{F32E962C-0A75-3A85-46AF-BE5F176385CE}"/>
              </a:ext>
            </a:extLst>
          </p:cNvPr>
          <p:cNvPicPr>
            <a:picLocks noChangeAspect="1"/>
          </p:cNvPicPr>
          <p:nvPr/>
        </p:nvPicPr>
        <p:blipFill>
          <a:blip r:embed="rId4"/>
          <a:stretch>
            <a:fillRect/>
          </a:stretch>
        </p:blipFill>
        <p:spPr>
          <a:xfrm>
            <a:off x="853542" y="515201"/>
            <a:ext cx="3217446" cy="2694126"/>
          </a:xfrm>
          <a:prstGeom prst="rect">
            <a:avLst/>
          </a:prstGeom>
        </p:spPr>
      </p:pic>
      <p:pic>
        <p:nvPicPr>
          <p:cNvPr id="20" name="Picture 19" descr="A screenshot of a computer screen&#10;&#10;Description automatically generated">
            <a:extLst>
              <a:ext uri="{FF2B5EF4-FFF2-40B4-BE49-F238E27FC236}">
                <a16:creationId xmlns:a16="http://schemas.microsoft.com/office/drawing/2014/main" id="{39F7926E-6B95-203D-2534-5E7D87A9382A}"/>
              </a:ext>
            </a:extLst>
          </p:cNvPr>
          <p:cNvPicPr>
            <a:picLocks noChangeAspect="1"/>
          </p:cNvPicPr>
          <p:nvPr/>
        </p:nvPicPr>
        <p:blipFill>
          <a:blip r:embed="rId5"/>
          <a:stretch>
            <a:fillRect/>
          </a:stretch>
        </p:blipFill>
        <p:spPr>
          <a:xfrm>
            <a:off x="8310671" y="3684177"/>
            <a:ext cx="3076579" cy="2153404"/>
          </a:xfrm>
          <a:prstGeom prst="rect">
            <a:avLst/>
          </a:prstGeom>
        </p:spPr>
      </p:pic>
    </p:spTree>
    <p:extLst>
      <p:ext uri="{BB962C8B-B14F-4D97-AF65-F5344CB8AC3E}">
        <p14:creationId xmlns:p14="http://schemas.microsoft.com/office/powerpoint/2010/main" val="4065057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of numbers and graphs&#10;&#10;Description automatically generated with medium confidence">
            <a:extLst>
              <a:ext uri="{FF2B5EF4-FFF2-40B4-BE49-F238E27FC236}">
                <a16:creationId xmlns:a16="http://schemas.microsoft.com/office/drawing/2014/main" id="{F029CF29-9F9A-C284-1BDD-71F7BF6AB7CD}"/>
              </a:ext>
            </a:extLst>
          </p:cNvPr>
          <p:cNvPicPr>
            <a:picLocks noChangeAspect="1"/>
          </p:cNvPicPr>
          <p:nvPr/>
        </p:nvPicPr>
        <p:blipFill>
          <a:blip r:embed="rId2"/>
          <a:stretch>
            <a:fillRect/>
          </a:stretch>
        </p:blipFill>
        <p:spPr>
          <a:xfrm>
            <a:off x="3202015" y="719667"/>
            <a:ext cx="5784921" cy="4931644"/>
          </a:xfrm>
          <a:prstGeom prst="rect">
            <a:avLst/>
          </a:prstGeom>
        </p:spPr>
      </p:pic>
      <p:sp>
        <p:nvSpPr>
          <p:cNvPr id="19" name="Rectangle 18">
            <a:extLst>
              <a:ext uri="{FF2B5EF4-FFF2-40B4-BE49-F238E27FC236}">
                <a16:creationId xmlns:a16="http://schemas.microsoft.com/office/drawing/2014/main" id="{2E23EFB5-5855-497F-AC57-6C194148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419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BC06BCF-7320-499B-88F4-B5CA302B7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graph with numbers and a number on it&#10;&#10;Description automatically generated">
            <a:extLst>
              <a:ext uri="{FF2B5EF4-FFF2-40B4-BE49-F238E27FC236}">
                <a16:creationId xmlns:a16="http://schemas.microsoft.com/office/drawing/2014/main" id="{9453F87F-DB97-B969-6A63-331114A99AF3}"/>
              </a:ext>
            </a:extLst>
          </p:cNvPr>
          <p:cNvPicPr>
            <a:picLocks noChangeAspect="1"/>
          </p:cNvPicPr>
          <p:nvPr/>
        </p:nvPicPr>
        <p:blipFill>
          <a:blip r:embed="rId2"/>
          <a:stretch>
            <a:fillRect/>
          </a:stretch>
        </p:blipFill>
        <p:spPr>
          <a:xfrm>
            <a:off x="2401592" y="946139"/>
            <a:ext cx="5497807" cy="4631902"/>
          </a:xfrm>
          <a:prstGeom prst="rect">
            <a:avLst/>
          </a:prstGeom>
        </p:spPr>
      </p:pic>
      <p:sp>
        <p:nvSpPr>
          <p:cNvPr id="13" name="Rectangle 12">
            <a:extLst>
              <a:ext uri="{FF2B5EF4-FFF2-40B4-BE49-F238E27FC236}">
                <a16:creationId xmlns:a16="http://schemas.microsoft.com/office/drawing/2014/main" id="{656391D0-667E-4896-B135-3EACC242E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4253" y="-2"/>
            <a:ext cx="1934696" cy="616761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960E78-2AB2-44CD-9D6D-3A87531D7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0245" y="6167615"/>
            <a:ext cx="1998704"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09C433-6200-400E-ACC5-60A5004869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328808-6121-4268-B0D0-AB78E2170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93248" y="3396996"/>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858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D9BE-B1A9-BDCF-3DDD-CC77B209CBDB}"/>
              </a:ext>
            </a:extLst>
          </p:cNvPr>
          <p:cNvSpPr>
            <a:spLocks noGrp="1"/>
          </p:cNvSpPr>
          <p:nvPr>
            <p:ph type="title"/>
          </p:nvPr>
        </p:nvSpPr>
        <p:spPr>
          <a:xfrm>
            <a:off x="4506276" y="180473"/>
            <a:ext cx="7042570" cy="830404"/>
          </a:xfrm>
        </p:spPr>
        <p:txBody>
          <a:bodyPr/>
          <a:lstStyle/>
          <a:p>
            <a:r>
              <a:rPr lang="en-US" dirty="0"/>
              <a:t>Current Progress (On going)</a:t>
            </a:r>
          </a:p>
        </p:txBody>
      </p:sp>
      <p:sp>
        <p:nvSpPr>
          <p:cNvPr id="4" name="Content Placeholder 2">
            <a:extLst>
              <a:ext uri="{FF2B5EF4-FFF2-40B4-BE49-F238E27FC236}">
                <a16:creationId xmlns:a16="http://schemas.microsoft.com/office/drawing/2014/main" id="{1D2CB140-0FDE-AB1C-D10E-3DFA7C5446F1}"/>
              </a:ext>
            </a:extLst>
          </p:cNvPr>
          <p:cNvSpPr txBox="1">
            <a:spLocks/>
          </p:cNvSpPr>
          <p:nvPr/>
        </p:nvSpPr>
        <p:spPr>
          <a:xfrm>
            <a:off x="8319623" y="1324893"/>
            <a:ext cx="3229223" cy="1782756"/>
          </a:xfrm>
          <a:prstGeom prst="rect">
            <a:avLst/>
          </a:prstGeom>
        </p:spPr>
        <p:txBody>
          <a:bodyPr vert="horz" lIns="109728" tIns="109728" rIns="109728" bIns="91440" rtlCol="0" anchor="t">
            <a:normAutofit/>
          </a:bodyPr>
          <a:lstStyle>
            <a:lvl1pPr marL="0" indent="0" algn="l" defTabSz="914400" rtl="0" eaLnBrk="1" latinLnBrk="0" hangingPunct="1">
              <a:lnSpc>
                <a:spcPct val="125000"/>
              </a:lnSpc>
              <a:spcBef>
                <a:spcPts val="930"/>
              </a:spcBef>
              <a:spcAft>
                <a:spcPts val="600"/>
              </a:spcAft>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25000"/>
              </a:lnSpc>
              <a:spcBef>
                <a:spcPts val="930"/>
              </a:spcBef>
              <a:spcAft>
                <a:spcPts val="600"/>
              </a:spcAft>
              <a:buFont typeface="Corbel" panose="020B0503020204020204" pitchFamily="34" charset="0"/>
              <a:buNone/>
              <a:defRPr sz="18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25000"/>
              </a:lnSpc>
              <a:spcBef>
                <a:spcPts val="930"/>
              </a:spcBef>
              <a:spcAft>
                <a:spcPts val="600"/>
              </a:spcAft>
              <a:buFont typeface="Corbel" panose="020B0503020204020204" pitchFamily="34" charset="0"/>
              <a:buChar char="–"/>
              <a:defRPr sz="18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25000"/>
              </a:lnSpc>
              <a:spcBef>
                <a:spcPts val="930"/>
              </a:spcBef>
              <a:spcAft>
                <a:spcPts val="600"/>
              </a:spcAft>
              <a:buFont typeface="Corbel" panose="020B0503020204020204" pitchFamily="34" charset="0"/>
              <a:buChar char="–"/>
              <a:defRPr sz="18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25000"/>
              </a:lnSpc>
              <a:spcBef>
                <a:spcPts val="930"/>
              </a:spcBef>
              <a:spcAft>
                <a:spcPts val="600"/>
              </a:spcAft>
              <a:buFont typeface="Corbel" panose="020B0503020204020204" pitchFamily="34" charset="0"/>
              <a:buChar char="–"/>
              <a:defRPr sz="18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lnSpc>
                <a:spcPct val="140000"/>
              </a:lnSpc>
              <a:buFont typeface="Wingdings" panose="05000000000000000000" pitchFamily="2" charset="2"/>
              <a:buChar char="q"/>
            </a:pPr>
            <a:r>
              <a:rPr lang="en-US" dirty="0"/>
              <a:t>Test the Model</a:t>
            </a:r>
          </a:p>
          <a:p>
            <a:pPr marL="285750" indent="-285750">
              <a:lnSpc>
                <a:spcPct val="140000"/>
              </a:lnSpc>
              <a:buFont typeface="Wingdings" panose="05000000000000000000" pitchFamily="2" charset="2"/>
              <a:buChar char="q"/>
            </a:pPr>
            <a:r>
              <a:rPr lang="en-US" dirty="0"/>
              <a:t>Integrate with SDN Controller</a:t>
            </a:r>
          </a:p>
        </p:txBody>
      </p:sp>
      <p:pic>
        <p:nvPicPr>
          <p:cNvPr id="6" name="Picture 5" descr="A computer screen shot of a program&#10;&#10;Description automatically generated">
            <a:extLst>
              <a:ext uri="{FF2B5EF4-FFF2-40B4-BE49-F238E27FC236}">
                <a16:creationId xmlns:a16="http://schemas.microsoft.com/office/drawing/2014/main" id="{983978C9-4196-1F4E-B4D0-B9AD676CEF5A}"/>
              </a:ext>
            </a:extLst>
          </p:cNvPr>
          <p:cNvPicPr>
            <a:picLocks noChangeAspect="1"/>
          </p:cNvPicPr>
          <p:nvPr/>
        </p:nvPicPr>
        <p:blipFill>
          <a:blip r:embed="rId2"/>
          <a:stretch>
            <a:fillRect/>
          </a:stretch>
        </p:blipFill>
        <p:spPr>
          <a:xfrm>
            <a:off x="6907422" y="3625740"/>
            <a:ext cx="4292821" cy="2063856"/>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63877425-2011-8C24-739F-96C4B4B8DA2E}"/>
              </a:ext>
            </a:extLst>
          </p:cNvPr>
          <p:cNvPicPr>
            <a:picLocks noChangeAspect="1"/>
          </p:cNvPicPr>
          <p:nvPr/>
        </p:nvPicPr>
        <p:blipFill>
          <a:blip r:embed="rId3"/>
          <a:stretch>
            <a:fillRect/>
          </a:stretch>
        </p:blipFill>
        <p:spPr>
          <a:xfrm>
            <a:off x="1433717" y="1064216"/>
            <a:ext cx="4607650" cy="5123047"/>
          </a:xfrm>
          <a:prstGeom prst="rect">
            <a:avLst/>
          </a:prstGeom>
        </p:spPr>
      </p:pic>
    </p:spTree>
    <p:extLst>
      <p:ext uri="{BB962C8B-B14F-4D97-AF65-F5344CB8AC3E}">
        <p14:creationId xmlns:p14="http://schemas.microsoft.com/office/powerpoint/2010/main" val="124732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1044054"/>
            <a:ext cx="10013709" cy="1030360"/>
          </a:xfrm>
        </p:spPr>
        <p:txBody>
          <a:bodyPr vert="horz" lIns="109728" tIns="109728" rIns="109728" bIns="91440" rtlCol="0" anchor="ctr">
            <a:normAutofit/>
          </a:bodyPr>
          <a:lstStyle/>
          <a:p>
            <a:pPr>
              <a:lnSpc>
                <a:spcPct val="150000"/>
              </a:lnSpc>
            </a:pPr>
            <a:r>
              <a:rPr lang="en-US" sz="3600"/>
              <a:t>Future Progress</a:t>
            </a:r>
          </a:p>
        </p:txBody>
      </p:sp>
      <p:sp>
        <p:nvSpPr>
          <p:cNvPr id="19" name="Rectangle 18">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1BCC6F4B-AAB9-E792-8432-2AC9A894072B}"/>
              </a:ext>
            </a:extLst>
          </p:cNvPr>
          <p:cNvGraphicFramePr>
            <a:graphicFrameLocks noGrp="1"/>
          </p:cNvGraphicFramePr>
          <p:nvPr>
            <p:ph sz="quarter" idx="14"/>
            <p:extLst>
              <p:ext uri="{D42A27DB-BD31-4B8C-83A1-F6EECF244321}">
                <p14:modId xmlns:p14="http://schemas.microsoft.com/office/powerpoint/2010/main" val="3578902516"/>
              </p:ext>
            </p:extLst>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blue square with white arrows&#10;&#10;Description automatically generated">
            <a:extLst>
              <a:ext uri="{FF2B5EF4-FFF2-40B4-BE49-F238E27FC236}">
                <a16:creationId xmlns:a16="http://schemas.microsoft.com/office/drawing/2014/main" id="{8F4C5B78-DC6F-A81A-BFCD-BFAEB53AF168}"/>
              </a:ext>
            </a:extLst>
          </p:cNvPr>
          <p:cNvPicPr>
            <a:picLocks noChangeAspect="1"/>
          </p:cNvPicPr>
          <p:nvPr/>
        </p:nvPicPr>
        <p:blipFill>
          <a:blip r:embed="rId8"/>
          <a:srcRect l="25523" t="8421" r="26466" b="8303"/>
          <a:stretch/>
        </p:blipFill>
        <p:spPr>
          <a:xfrm>
            <a:off x="6069042" y="3549316"/>
            <a:ext cx="1124953" cy="1070811"/>
          </a:xfrm>
          <a:prstGeom prst="rect">
            <a:avLst/>
          </a:prstGeom>
        </p:spPr>
      </p:pic>
    </p:spTree>
    <p:extLst>
      <p:ext uri="{BB962C8B-B14F-4D97-AF65-F5344CB8AC3E}">
        <p14:creationId xmlns:p14="http://schemas.microsoft.com/office/powerpoint/2010/main" val="2394014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sz="3600" b="0" cap="all"/>
              <a:t>Project Evidence</a:t>
            </a:r>
          </a:p>
        </p:txBody>
      </p:sp>
      <p:sp>
        <p:nvSpPr>
          <p:cNvPr id="20" name="Rectangle 19">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C9BCA66F-9E69-6E80-66D5-01264719E652}"/>
              </a:ext>
            </a:extLst>
          </p:cNvPr>
          <p:cNvPicPr>
            <a:picLocks noGrp="1" noChangeAspect="1"/>
          </p:cNvPicPr>
          <p:nvPr>
            <p:ph sz="quarter" idx="19"/>
          </p:nvPr>
        </p:nvPicPr>
        <p:blipFill>
          <a:blip r:embed="rId3"/>
          <a:stretch>
            <a:fillRect/>
          </a:stretch>
        </p:blipFill>
        <p:spPr>
          <a:xfrm>
            <a:off x="4924887" y="429080"/>
            <a:ext cx="5818202" cy="3330920"/>
          </a:xfrm>
          <a:prstGeom prst="rect">
            <a:avLst/>
          </a:prstGeom>
        </p:spPr>
      </p:pic>
      <p:sp>
        <p:nvSpPr>
          <p:cNvPr id="22" name="Rectangle 21">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Description automatically generated">
            <a:extLst>
              <a:ext uri="{FF2B5EF4-FFF2-40B4-BE49-F238E27FC236}">
                <a16:creationId xmlns:a16="http://schemas.microsoft.com/office/drawing/2014/main" id="{1F43D5FE-6EAC-9100-6BF0-E7B7EF37EE8C}"/>
              </a:ext>
            </a:extLst>
          </p:cNvPr>
          <p:cNvPicPr>
            <a:picLocks noChangeAspect="1"/>
          </p:cNvPicPr>
          <p:nvPr/>
        </p:nvPicPr>
        <p:blipFill>
          <a:blip r:embed="rId4"/>
          <a:stretch>
            <a:fillRect/>
          </a:stretch>
        </p:blipFill>
        <p:spPr>
          <a:xfrm>
            <a:off x="5988443" y="3060413"/>
            <a:ext cx="5818201" cy="3560599"/>
          </a:xfrm>
          <a:prstGeom prst="rect">
            <a:avLst/>
          </a:prstGeom>
        </p:spPr>
      </p:pic>
    </p:spTree>
    <p:extLst>
      <p:ext uri="{BB962C8B-B14F-4D97-AF65-F5344CB8AC3E}">
        <p14:creationId xmlns:p14="http://schemas.microsoft.com/office/powerpoint/2010/main" val="415324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E67981-079D-4463-B997-67E6CA039B58}"/>
              </a:ext>
            </a:extLst>
          </p:cNvPr>
          <p:cNvSpPr>
            <a:spLocks noGrp="1"/>
          </p:cNvSpPr>
          <p:nvPr>
            <p:ph type="title"/>
          </p:nvPr>
        </p:nvSpPr>
        <p:spPr/>
        <p:txBody>
          <a:bodyPr/>
          <a:lstStyle/>
          <a:p>
            <a:r>
              <a:rPr lang="en-US" dirty="0"/>
              <a:t>References</a:t>
            </a:r>
          </a:p>
        </p:txBody>
      </p:sp>
      <p:sp>
        <p:nvSpPr>
          <p:cNvPr id="9" name="TextBox 8">
            <a:extLst>
              <a:ext uri="{FF2B5EF4-FFF2-40B4-BE49-F238E27FC236}">
                <a16:creationId xmlns:a16="http://schemas.microsoft.com/office/drawing/2014/main" id="{00FC6299-ACD5-9EB6-CF24-88DA4A6FC90F}"/>
              </a:ext>
            </a:extLst>
          </p:cNvPr>
          <p:cNvSpPr txBox="1"/>
          <p:nvPr/>
        </p:nvSpPr>
        <p:spPr>
          <a:xfrm>
            <a:off x="1535370" y="2502374"/>
            <a:ext cx="10129245" cy="3970318"/>
          </a:xfrm>
          <a:prstGeom prst="rect">
            <a:avLst/>
          </a:prstGeom>
          <a:noFill/>
        </p:spPr>
        <p:txBody>
          <a:bodyPr wrap="square">
            <a:spAutoFit/>
          </a:bodyPr>
          <a:lstStyle/>
          <a:p>
            <a:r>
              <a:rPr lang="en-US" dirty="0"/>
              <a:t>[1] S. Isha., "Critical analysis of genetic algorithm based IDS and an approach for detecting intrusion in MANET using data mining techniques," pp. 37-41, 1 January 2012.</a:t>
            </a:r>
          </a:p>
          <a:p>
            <a:r>
              <a:rPr lang="en-US" dirty="0"/>
              <a:t> </a:t>
            </a:r>
          </a:p>
          <a:p>
            <a:r>
              <a:rPr lang="en-US" dirty="0"/>
              <a:t>[2] " Five Most Famous DoS Attacks and Then Some," A10, 21 </a:t>
            </a:r>
            <a:r>
              <a:rPr lang="en-US" dirty="0" err="1"/>
              <a:t>january</a:t>
            </a:r>
            <a:r>
              <a:rPr lang="en-US" dirty="0"/>
              <a:t> 2022. [Online]. Available: https://www.a10networks.com/blog/5-most-famous-dos-attacks/. [Accessed 8 August 2024].</a:t>
            </a:r>
          </a:p>
          <a:p>
            <a:endParaRPr lang="en-US" dirty="0"/>
          </a:p>
          <a:p>
            <a:r>
              <a:rPr lang="en-US" dirty="0"/>
              <a:t> [3] P. Kamboj, M. C. Trivedi, V. K. Yadav and V. K. Singh, "Detection techniques of DoS attacks: A survey," in IEEE Uttar Pradesh Section International Conference on Electrical, Computer and Electronics (UPCON), Mathura, India, 2017. </a:t>
            </a:r>
          </a:p>
          <a:p>
            <a:endParaRPr lang="en-US" dirty="0"/>
          </a:p>
          <a:p>
            <a:r>
              <a:rPr lang="en-US" dirty="0"/>
              <a:t>[4] A. Prajapati, A. </a:t>
            </a:r>
            <a:r>
              <a:rPr lang="en-US" dirty="0" err="1"/>
              <a:t>Sakadasariya</a:t>
            </a:r>
            <a:r>
              <a:rPr lang="en-US" dirty="0"/>
              <a:t> and J. Patel, "Software defined network: Future of networking," in 2nd International Conference on Inventive Systems and Control (ICISC), Coimbatore, India, 2018. </a:t>
            </a:r>
          </a:p>
        </p:txBody>
      </p:sp>
    </p:spTree>
    <p:extLst>
      <p:ext uri="{BB962C8B-B14F-4D97-AF65-F5344CB8AC3E}">
        <p14:creationId xmlns:p14="http://schemas.microsoft.com/office/powerpoint/2010/main" val="3345023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dirty="0"/>
          </a:p>
        </p:txBody>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7" name="Rectangle 26">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Yellow question mark">
            <a:extLst>
              <a:ext uri="{FF2B5EF4-FFF2-40B4-BE49-F238E27FC236}">
                <a16:creationId xmlns:a16="http://schemas.microsoft.com/office/drawing/2014/main" id="{F6E2F5F7-C0D1-265B-537B-9D8F94CB7105}"/>
              </a:ext>
            </a:extLst>
          </p:cNvPr>
          <p:cNvPicPr>
            <a:picLocks noChangeAspect="1"/>
          </p:cNvPicPr>
          <p:nvPr/>
        </p:nvPicPr>
        <p:blipFill>
          <a:blip r:embed="rId3"/>
          <a:srcRect l="36728" r="1778" b="-1"/>
          <a:stretch/>
        </p:blipFill>
        <p:spPr>
          <a:xfrm>
            <a:off x="20" y="1804072"/>
            <a:ext cx="4458058" cy="4349801"/>
          </a:xfrm>
          <a:prstGeom prst="rect">
            <a:avLst/>
          </a:prstGeom>
        </p:spPr>
      </p:pic>
      <p:sp>
        <p:nvSpPr>
          <p:cNvPr id="31" name="Rectangle 30">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331CEB84-49DC-40A9-B2F0-D573658AE999}"/>
              </a:ext>
            </a:extLst>
          </p:cNvPr>
          <p:cNvSpPr>
            <a:spLocks noGrp="1"/>
          </p:cNvSpPr>
          <p:nvPr>
            <p:ph type="title"/>
          </p:nvPr>
        </p:nvSpPr>
        <p:spPr>
          <a:xfrm>
            <a:off x="4568095" y="174693"/>
            <a:ext cx="7481884" cy="1376120"/>
          </a:xfrm>
        </p:spPr>
        <p:txBody>
          <a:bodyPr vert="horz" lIns="109728" tIns="109728" rIns="109728" bIns="91440" rtlCol="0" anchor="b">
            <a:normAutofit/>
          </a:bodyPr>
          <a:lstStyle/>
          <a:p>
            <a:pPr>
              <a:lnSpc>
                <a:spcPct val="125000"/>
              </a:lnSpc>
            </a:pPr>
            <a:r>
              <a:rPr lang="en-US" sz="4800" b="0" cap="all" dirty="0"/>
              <a:t>Research Question</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a:xfrm>
            <a:off x="4657179" y="2348819"/>
            <a:ext cx="7303716" cy="3048476"/>
          </a:xfrm>
        </p:spPr>
        <p:txBody>
          <a:bodyPr vert="horz" lIns="109728" tIns="109728" rIns="109728" bIns="91440" rtlCol="0" anchor="t">
            <a:normAutofit/>
          </a:bodyPr>
          <a:lstStyle/>
          <a:p>
            <a:pPr>
              <a:lnSpc>
                <a:spcPct val="150000"/>
              </a:lnSpc>
            </a:pPr>
            <a:r>
              <a:rPr lang="en-US" sz="2400" b="1" spc="-5" dirty="0">
                <a:solidFill>
                  <a:srgbClr val="0E243D"/>
                </a:solidFill>
                <a:latin typeface="Arial"/>
                <a:cs typeface="Arial"/>
              </a:rPr>
              <a:t>How </a:t>
            </a:r>
            <a:r>
              <a:rPr lang="en-US" sz="2400" b="1" spc="-10" dirty="0">
                <a:solidFill>
                  <a:srgbClr val="0E243D"/>
                </a:solidFill>
                <a:latin typeface="Arial"/>
                <a:cs typeface="Arial"/>
              </a:rPr>
              <a:t>can </a:t>
            </a:r>
            <a:r>
              <a:rPr lang="en-US" sz="2400" b="1" spc="-5" dirty="0">
                <a:solidFill>
                  <a:srgbClr val="0E243D"/>
                </a:solidFill>
                <a:latin typeface="Arial"/>
                <a:cs typeface="Arial"/>
              </a:rPr>
              <a:t>the integration of </a:t>
            </a:r>
            <a:r>
              <a:rPr lang="en-US" sz="2400" b="1" dirty="0">
                <a:solidFill>
                  <a:srgbClr val="0E243D"/>
                </a:solidFill>
                <a:latin typeface="Arial"/>
                <a:cs typeface="Arial"/>
              </a:rPr>
              <a:t>Software-Defined </a:t>
            </a:r>
            <a:r>
              <a:rPr lang="en-US" sz="2400" b="1" spc="5" dirty="0">
                <a:solidFill>
                  <a:srgbClr val="0E243D"/>
                </a:solidFill>
                <a:latin typeface="Arial"/>
                <a:cs typeface="Arial"/>
              </a:rPr>
              <a:t> </a:t>
            </a:r>
            <a:r>
              <a:rPr lang="en-US" sz="2400" b="1" spc="-5" dirty="0">
                <a:solidFill>
                  <a:srgbClr val="0E243D"/>
                </a:solidFill>
                <a:latin typeface="Arial"/>
                <a:cs typeface="Arial"/>
              </a:rPr>
              <a:t>Networking </a:t>
            </a:r>
            <a:r>
              <a:rPr lang="en-US" sz="2400" b="1" spc="-10" dirty="0">
                <a:solidFill>
                  <a:srgbClr val="0E243D"/>
                </a:solidFill>
                <a:latin typeface="Arial"/>
                <a:cs typeface="Arial"/>
              </a:rPr>
              <a:t>(SDN)</a:t>
            </a:r>
            <a:r>
              <a:rPr lang="en-US" sz="2400" b="1" spc="5" dirty="0">
                <a:solidFill>
                  <a:srgbClr val="0E243D"/>
                </a:solidFill>
                <a:latin typeface="Arial"/>
                <a:cs typeface="Arial"/>
              </a:rPr>
              <a:t> </a:t>
            </a:r>
            <a:r>
              <a:rPr lang="en-US" sz="2400" b="1" spc="-5" dirty="0">
                <a:solidFill>
                  <a:srgbClr val="0E243D"/>
                </a:solidFill>
                <a:latin typeface="Arial"/>
                <a:cs typeface="Arial"/>
              </a:rPr>
              <a:t>and</a:t>
            </a:r>
            <a:r>
              <a:rPr lang="en-US" sz="2400" b="1" spc="15" dirty="0">
                <a:solidFill>
                  <a:srgbClr val="0E243D"/>
                </a:solidFill>
                <a:latin typeface="Arial"/>
                <a:cs typeface="Arial"/>
              </a:rPr>
              <a:t> </a:t>
            </a:r>
            <a:r>
              <a:rPr lang="en-US" sz="2400" b="1" spc="-5" dirty="0">
                <a:solidFill>
                  <a:srgbClr val="0E243D"/>
                </a:solidFill>
                <a:latin typeface="Arial"/>
                <a:cs typeface="Arial"/>
              </a:rPr>
              <a:t>machine</a:t>
            </a:r>
            <a:r>
              <a:rPr lang="en-US" sz="2400" b="1" spc="10" dirty="0">
                <a:solidFill>
                  <a:srgbClr val="0E243D"/>
                </a:solidFill>
                <a:latin typeface="Arial"/>
                <a:cs typeface="Arial"/>
              </a:rPr>
              <a:t> </a:t>
            </a:r>
            <a:r>
              <a:rPr lang="en-US" sz="2400" b="1" spc="-10" dirty="0">
                <a:solidFill>
                  <a:srgbClr val="0E243D"/>
                </a:solidFill>
                <a:latin typeface="Arial"/>
                <a:cs typeface="Arial"/>
              </a:rPr>
              <a:t>learning </a:t>
            </a:r>
            <a:r>
              <a:rPr lang="en-US" sz="2400" b="1" spc="-5" dirty="0">
                <a:solidFill>
                  <a:srgbClr val="0E243D"/>
                </a:solidFill>
                <a:latin typeface="Arial"/>
                <a:cs typeface="Arial"/>
              </a:rPr>
              <a:t> improve the effectiveness and adaptability of </a:t>
            </a:r>
            <a:r>
              <a:rPr lang="en-US" sz="2400" b="1" spc="-545" dirty="0">
                <a:solidFill>
                  <a:srgbClr val="0E243D"/>
                </a:solidFill>
                <a:latin typeface="Arial"/>
                <a:cs typeface="Arial"/>
              </a:rPr>
              <a:t> </a:t>
            </a:r>
            <a:r>
              <a:rPr lang="en-US" sz="2400" b="1" spc="-5" dirty="0">
                <a:solidFill>
                  <a:srgbClr val="0E243D"/>
                </a:solidFill>
                <a:latin typeface="Arial"/>
                <a:cs typeface="Arial"/>
              </a:rPr>
              <a:t>intrusion detection </a:t>
            </a:r>
            <a:r>
              <a:rPr lang="en-US" sz="2400" b="1" spc="-10" dirty="0">
                <a:solidFill>
                  <a:srgbClr val="0E243D"/>
                </a:solidFill>
                <a:latin typeface="Arial"/>
                <a:cs typeface="Arial"/>
              </a:rPr>
              <a:t>systems</a:t>
            </a:r>
            <a:r>
              <a:rPr lang="en-US" sz="2400" b="1" spc="55" dirty="0">
                <a:solidFill>
                  <a:srgbClr val="0E243D"/>
                </a:solidFill>
                <a:latin typeface="Arial"/>
                <a:cs typeface="Arial"/>
              </a:rPr>
              <a:t> </a:t>
            </a:r>
            <a:r>
              <a:rPr lang="en-US" sz="2400" b="1" spc="-5" dirty="0">
                <a:solidFill>
                  <a:srgbClr val="0E243D"/>
                </a:solidFill>
                <a:latin typeface="Arial"/>
                <a:cs typeface="Arial"/>
              </a:rPr>
              <a:t>in managing </a:t>
            </a:r>
            <a:r>
              <a:rPr lang="en-US" sz="2400" b="1" dirty="0">
                <a:solidFill>
                  <a:srgbClr val="0E243D"/>
                </a:solidFill>
                <a:latin typeface="Arial"/>
                <a:cs typeface="Arial"/>
              </a:rPr>
              <a:t> </a:t>
            </a:r>
            <a:r>
              <a:rPr lang="en-US" sz="2400" b="1" spc="-5" dirty="0">
                <a:solidFill>
                  <a:srgbClr val="0E243D"/>
                </a:solidFill>
                <a:latin typeface="Arial"/>
                <a:cs typeface="Arial"/>
              </a:rPr>
              <a:t>advanced</a:t>
            </a:r>
            <a:r>
              <a:rPr lang="en-US" sz="2400" b="1" spc="20" dirty="0">
                <a:solidFill>
                  <a:srgbClr val="0E243D"/>
                </a:solidFill>
                <a:latin typeface="Arial"/>
                <a:cs typeface="Arial"/>
              </a:rPr>
              <a:t> </a:t>
            </a:r>
            <a:r>
              <a:rPr lang="en-US" sz="2400" b="1" spc="-10" dirty="0">
                <a:solidFill>
                  <a:srgbClr val="0E243D"/>
                </a:solidFill>
                <a:latin typeface="Arial"/>
                <a:cs typeface="Arial"/>
              </a:rPr>
              <a:t>cybersecurity</a:t>
            </a:r>
            <a:r>
              <a:rPr lang="en-US" sz="2400" b="1" spc="70" dirty="0">
                <a:solidFill>
                  <a:srgbClr val="0E243D"/>
                </a:solidFill>
                <a:latin typeface="Arial"/>
                <a:cs typeface="Arial"/>
              </a:rPr>
              <a:t> </a:t>
            </a:r>
            <a:r>
              <a:rPr lang="en-US" sz="2400" b="1" spc="-10" dirty="0">
                <a:solidFill>
                  <a:srgbClr val="0E243D"/>
                </a:solidFill>
                <a:latin typeface="Arial"/>
                <a:cs typeface="Arial"/>
              </a:rPr>
              <a:t>threats</a:t>
            </a:r>
            <a:r>
              <a:rPr lang="en-US" sz="2400" b="1" spc="10" dirty="0">
                <a:solidFill>
                  <a:srgbClr val="0E243D"/>
                </a:solidFill>
                <a:latin typeface="Arial"/>
                <a:cs typeface="Arial"/>
              </a:rPr>
              <a:t> </a:t>
            </a:r>
            <a:r>
              <a:rPr lang="en-US" sz="2400" b="1" spc="-5" dirty="0">
                <a:solidFill>
                  <a:srgbClr val="0E243D"/>
                </a:solidFill>
                <a:latin typeface="Arial"/>
                <a:cs typeface="Arial"/>
              </a:rPr>
              <a:t>in</a:t>
            </a:r>
            <a:r>
              <a:rPr lang="en-US" sz="2400" b="1" dirty="0">
                <a:solidFill>
                  <a:srgbClr val="0E243D"/>
                </a:solidFill>
                <a:latin typeface="Arial"/>
                <a:cs typeface="Arial"/>
              </a:rPr>
              <a:t> </a:t>
            </a:r>
            <a:r>
              <a:rPr lang="en-US" sz="2400" b="1" spc="-5" dirty="0">
                <a:solidFill>
                  <a:srgbClr val="0E243D"/>
                </a:solidFill>
                <a:latin typeface="Arial"/>
                <a:cs typeface="Arial"/>
              </a:rPr>
              <a:t>real-time?</a:t>
            </a:r>
            <a:endParaRPr lang="en-US" sz="2400" dirty="0">
              <a:latin typeface="Arial"/>
              <a:cs typeface="Arial"/>
            </a:endParaRPr>
          </a:p>
          <a:p>
            <a:pPr>
              <a:lnSpc>
                <a:spcPct val="150000"/>
              </a:lnSpc>
            </a:pPr>
            <a:endParaRPr lang="en-US" sz="2400" dirty="0">
              <a:solidFill>
                <a:schemeClr val="tx1">
                  <a:lumMod val="85000"/>
                  <a:lumOff val="15000"/>
                </a:schemeClr>
              </a:solidFill>
            </a:endParaRPr>
          </a:p>
        </p:txBody>
      </p:sp>
      <p:sp>
        <p:nvSpPr>
          <p:cNvPr id="33" name="Rectangle 32">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979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798203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033312" y="887917"/>
            <a:ext cx="10125375" cy="732434"/>
          </a:xfrm>
        </p:spPr>
        <p:txBody>
          <a:bodyPr vert="horz" lIns="109728" tIns="109728" rIns="109728" bIns="91440" rtlCol="0" anchor="b">
            <a:normAutofit/>
          </a:bodyPr>
          <a:lstStyle/>
          <a:p>
            <a:r>
              <a:rPr lang="en-US" sz="3200" dirty="0"/>
              <a:t>IT21192982 | Dassanayake E.D.</a:t>
            </a:r>
          </a:p>
        </p:txBody>
      </p:sp>
      <p:sp>
        <p:nvSpPr>
          <p:cNvPr id="6" name="Text Placeholder 5">
            <a:extLst>
              <a:ext uri="{FF2B5EF4-FFF2-40B4-BE49-F238E27FC236}">
                <a16:creationId xmlns:a16="http://schemas.microsoft.com/office/drawing/2014/main" id="{7C94F61A-46C1-B831-7EC4-687DF1C757C5}"/>
              </a:ext>
            </a:extLst>
          </p:cNvPr>
          <p:cNvSpPr>
            <a:spLocks noGrp="1"/>
          </p:cNvSpPr>
          <p:nvPr>
            <p:ph type="body" sz="quarter" idx="10"/>
          </p:nvPr>
        </p:nvSpPr>
        <p:spPr>
          <a:xfrm>
            <a:off x="1778256" y="6113562"/>
            <a:ext cx="9380431" cy="744438"/>
          </a:xfrm>
        </p:spPr>
        <p:txBody>
          <a:bodyPr/>
          <a:lstStyle/>
          <a:p>
            <a:r>
              <a:rPr lang="en-US" b="1" dirty="0">
                <a:solidFill>
                  <a:schemeClr val="tx1"/>
                </a:solidFill>
                <a:latin typeface="Abadi" panose="020B0604020104020204" pitchFamily="34" charset="0"/>
              </a:rPr>
              <a:t>IT21192982 | Dassanayake E. D.| 24-25J-120</a:t>
            </a:r>
          </a:p>
        </p:txBody>
      </p:sp>
      <p:sp>
        <p:nvSpPr>
          <p:cNvPr id="2" name="object 12">
            <a:extLst>
              <a:ext uri="{FF2B5EF4-FFF2-40B4-BE49-F238E27FC236}">
                <a16:creationId xmlns:a16="http://schemas.microsoft.com/office/drawing/2014/main" id="{1F5396B8-6EF9-F347-26A0-EDCF64925DC5}"/>
              </a:ext>
            </a:extLst>
          </p:cNvPr>
          <p:cNvSpPr txBox="1"/>
          <p:nvPr/>
        </p:nvSpPr>
        <p:spPr>
          <a:xfrm>
            <a:off x="1165917" y="1620351"/>
            <a:ext cx="9871410" cy="1398460"/>
          </a:xfrm>
          <a:prstGeom prst="rect">
            <a:avLst/>
          </a:prstGeom>
        </p:spPr>
        <p:txBody>
          <a:bodyPr vert="horz" wrap="square" lIns="0" tIns="5397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54990">
              <a:lnSpc>
                <a:spcPts val="2590"/>
              </a:lnSpc>
              <a:spcBef>
                <a:spcPts val="425"/>
              </a:spcBef>
            </a:pPr>
            <a:r>
              <a:rPr sz="2000" b="1" spc="-5" dirty="0">
                <a:solidFill>
                  <a:schemeClr val="bg1"/>
                </a:solidFill>
                <a:cs typeface="Arial"/>
              </a:rPr>
              <a:t>BSc</a:t>
            </a:r>
            <a:r>
              <a:rPr sz="2000" b="1" spc="-10" dirty="0">
                <a:solidFill>
                  <a:schemeClr val="bg1"/>
                </a:solidFill>
                <a:cs typeface="Arial"/>
              </a:rPr>
              <a:t> </a:t>
            </a:r>
            <a:r>
              <a:rPr sz="2000" b="1" spc="-5" dirty="0">
                <a:solidFill>
                  <a:schemeClr val="bg1"/>
                </a:solidFill>
                <a:cs typeface="Arial"/>
              </a:rPr>
              <a:t>(Hons)</a:t>
            </a:r>
            <a:r>
              <a:rPr sz="2000" b="1" spc="20" dirty="0">
                <a:solidFill>
                  <a:schemeClr val="bg1"/>
                </a:solidFill>
                <a:cs typeface="Arial"/>
              </a:rPr>
              <a:t> </a:t>
            </a:r>
            <a:r>
              <a:rPr sz="2000" b="1" dirty="0">
                <a:solidFill>
                  <a:schemeClr val="bg1"/>
                </a:solidFill>
                <a:cs typeface="Arial"/>
              </a:rPr>
              <a:t>Degree</a:t>
            </a:r>
            <a:r>
              <a:rPr sz="2000" b="1" spc="-15" dirty="0">
                <a:solidFill>
                  <a:schemeClr val="bg1"/>
                </a:solidFill>
                <a:cs typeface="Arial"/>
              </a:rPr>
              <a:t> </a:t>
            </a:r>
            <a:r>
              <a:rPr sz="2000" b="1" dirty="0">
                <a:solidFill>
                  <a:schemeClr val="bg1"/>
                </a:solidFill>
                <a:cs typeface="Arial"/>
              </a:rPr>
              <a:t>in</a:t>
            </a:r>
            <a:r>
              <a:rPr sz="2000" b="1" spc="-15" dirty="0">
                <a:solidFill>
                  <a:schemeClr val="bg1"/>
                </a:solidFill>
                <a:cs typeface="Arial"/>
              </a:rPr>
              <a:t> </a:t>
            </a:r>
            <a:r>
              <a:rPr sz="2000" b="1" dirty="0">
                <a:solidFill>
                  <a:schemeClr val="bg1"/>
                </a:solidFill>
                <a:cs typeface="Arial"/>
              </a:rPr>
              <a:t>Information</a:t>
            </a:r>
            <a:r>
              <a:rPr sz="2000" b="1" spc="-30" dirty="0">
                <a:solidFill>
                  <a:schemeClr val="bg1"/>
                </a:solidFill>
                <a:cs typeface="Arial"/>
              </a:rPr>
              <a:t> </a:t>
            </a:r>
            <a:r>
              <a:rPr sz="2000" b="1" spc="-20" dirty="0">
                <a:solidFill>
                  <a:schemeClr val="bg1"/>
                </a:solidFill>
                <a:cs typeface="Arial"/>
              </a:rPr>
              <a:t>Technology</a:t>
            </a:r>
            <a:r>
              <a:rPr sz="2000" b="1" spc="-45" dirty="0">
                <a:solidFill>
                  <a:schemeClr val="bg1"/>
                </a:solidFill>
                <a:cs typeface="Arial"/>
              </a:rPr>
              <a:t> </a:t>
            </a:r>
            <a:r>
              <a:rPr sz="2000" b="1" dirty="0">
                <a:solidFill>
                  <a:schemeClr val="bg1"/>
                </a:solidFill>
                <a:cs typeface="Arial"/>
              </a:rPr>
              <a:t>Specialized</a:t>
            </a:r>
            <a:r>
              <a:rPr sz="2000" b="1" spc="-70" dirty="0">
                <a:solidFill>
                  <a:schemeClr val="bg1"/>
                </a:solidFill>
                <a:cs typeface="Arial"/>
              </a:rPr>
              <a:t> </a:t>
            </a:r>
            <a:r>
              <a:rPr sz="2000" b="1" dirty="0">
                <a:solidFill>
                  <a:schemeClr val="bg1"/>
                </a:solidFill>
                <a:cs typeface="Arial"/>
              </a:rPr>
              <a:t>in</a:t>
            </a:r>
            <a:r>
              <a:rPr sz="2000" b="1" spc="-15" dirty="0">
                <a:solidFill>
                  <a:schemeClr val="bg1"/>
                </a:solidFill>
                <a:cs typeface="Arial"/>
              </a:rPr>
              <a:t> Cyber </a:t>
            </a:r>
            <a:r>
              <a:rPr sz="2000" b="1" spc="-655" dirty="0">
                <a:solidFill>
                  <a:schemeClr val="bg1"/>
                </a:solidFill>
                <a:cs typeface="Arial"/>
              </a:rPr>
              <a:t> </a:t>
            </a:r>
            <a:r>
              <a:rPr sz="2000" b="1" dirty="0">
                <a:solidFill>
                  <a:schemeClr val="bg1"/>
                </a:solidFill>
                <a:cs typeface="Arial"/>
              </a:rPr>
              <a:t>Security</a:t>
            </a:r>
            <a:endParaRPr sz="2000" dirty="0">
              <a:solidFill>
                <a:schemeClr val="bg1"/>
              </a:solidFill>
              <a:cs typeface="Arial"/>
            </a:endParaRPr>
          </a:p>
          <a:p>
            <a:pPr>
              <a:lnSpc>
                <a:spcPct val="100000"/>
              </a:lnSpc>
            </a:pPr>
            <a:endParaRPr sz="2400" dirty="0">
              <a:solidFill>
                <a:schemeClr val="bg1"/>
              </a:solidFill>
              <a:cs typeface="Arial"/>
            </a:endParaRPr>
          </a:p>
          <a:p>
            <a:pPr>
              <a:lnSpc>
                <a:spcPct val="100000"/>
              </a:lnSpc>
              <a:spcBef>
                <a:spcPts val="15"/>
              </a:spcBef>
            </a:pPr>
            <a:endParaRPr sz="2000" dirty="0">
              <a:solidFill>
                <a:schemeClr val="bg1"/>
              </a:solidFill>
              <a:cs typeface="Arial"/>
            </a:endParaRPr>
          </a:p>
        </p:txBody>
      </p:sp>
      <p:sp>
        <p:nvSpPr>
          <p:cNvPr id="11" name="Title 6">
            <a:extLst>
              <a:ext uri="{FF2B5EF4-FFF2-40B4-BE49-F238E27FC236}">
                <a16:creationId xmlns:a16="http://schemas.microsoft.com/office/drawing/2014/main" id="{F06AEE46-5F3F-C0E9-9D41-A3E5589E59BB}"/>
              </a:ext>
            </a:extLst>
          </p:cNvPr>
          <p:cNvSpPr txBox="1">
            <a:spLocks/>
          </p:cNvSpPr>
          <p:nvPr/>
        </p:nvSpPr>
        <p:spPr>
          <a:xfrm>
            <a:off x="911952" y="3326956"/>
            <a:ext cx="10125375" cy="1142776"/>
          </a:xfrm>
          <a:prstGeom prst="rect">
            <a:avLst/>
          </a:prstGeom>
        </p:spPr>
        <p:txBody>
          <a:bodyPr vert="horz" lIns="109728" tIns="109728" rIns="109728" bIns="91440" rtlCol="0" anchor="b" anchorCtr="0">
            <a:normAutofit/>
          </a:bodyPr>
          <a:lstStyle>
            <a:lvl1pPr algn="l" defTabSz="914400" rtl="0" eaLnBrk="1" latinLnBrk="0" hangingPunct="1">
              <a:lnSpc>
                <a:spcPct val="100000"/>
              </a:lnSpc>
              <a:spcBef>
                <a:spcPct val="0"/>
              </a:spcBef>
              <a:buNone/>
              <a:defRPr sz="4800" b="1" kern="1200" cap="all" spc="150" baseline="0">
                <a:solidFill>
                  <a:schemeClr val="bg1"/>
                </a:solidFill>
                <a:latin typeface="+mj-lt"/>
                <a:ea typeface="+mj-ea"/>
                <a:cs typeface="+mj-cs"/>
              </a:defRPr>
            </a:lvl1pPr>
          </a:lstStyle>
          <a:p>
            <a:pPr algn="ctr">
              <a:lnSpc>
                <a:spcPct val="107000"/>
              </a:lnSpc>
              <a:spcAft>
                <a:spcPts val="800"/>
              </a:spcAft>
            </a:pPr>
            <a:r>
              <a:rPr lang="en-US" sz="2000" b="1" dirty="0">
                <a:solidFill>
                  <a:schemeClr val="bg1"/>
                </a:solidFill>
                <a:effectLst/>
                <a:latin typeface="+mn-lt"/>
                <a:ea typeface="Times New Roman" panose="02020603050405020304" pitchFamily="18" charset="0"/>
              </a:rPr>
              <a:t>Machine Learning-Based Intrusion Detection Engine for SQL Injection Attacks</a:t>
            </a:r>
            <a:endParaRPr lang="en-US" sz="2000" dirty="0">
              <a:solidFill>
                <a:schemeClr val="bg1"/>
              </a:solidFill>
              <a:effectLst/>
              <a:latin typeface="+mn-lt"/>
              <a:ea typeface="Times New Roman" panose="02020603050405020304" pitchFamily="18" charset="0"/>
            </a:endParaRPr>
          </a:p>
        </p:txBody>
      </p:sp>
      <p:pic>
        <p:nvPicPr>
          <p:cNvPr id="4" name="Picture 3">
            <a:extLst>
              <a:ext uri="{FF2B5EF4-FFF2-40B4-BE49-F238E27FC236}">
                <a16:creationId xmlns:a16="http://schemas.microsoft.com/office/drawing/2014/main" id="{3E7358A2-39E1-4032-832E-5BDE84981558}"/>
              </a:ext>
            </a:extLst>
          </p:cNvPr>
          <p:cNvPicPr>
            <a:picLocks noChangeAspect="1"/>
          </p:cNvPicPr>
          <p:nvPr/>
        </p:nvPicPr>
        <p:blipFill>
          <a:blip r:embed="rId3"/>
          <a:stretch>
            <a:fillRect/>
          </a:stretch>
        </p:blipFill>
        <p:spPr>
          <a:xfrm>
            <a:off x="10782300" y="4686"/>
            <a:ext cx="1409700" cy="1615666"/>
          </a:xfrm>
          <a:prstGeom prst="rect">
            <a:avLst/>
          </a:prstGeom>
        </p:spPr>
      </p:pic>
    </p:spTree>
    <p:extLst>
      <p:ext uri="{BB962C8B-B14F-4D97-AF65-F5344CB8AC3E}">
        <p14:creationId xmlns:p14="http://schemas.microsoft.com/office/powerpoint/2010/main" val="3373493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08E84-5E60-CBA1-B9FD-688A385571CF}"/>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Magnifying glass and question mark">
            <a:extLst>
              <a:ext uri="{FF2B5EF4-FFF2-40B4-BE49-F238E27FC236}">
                <a16:creationId xmlns:a16="http://schemas.microsoft.com/office/drawing/2014/main" id="{A6701F52-3558-61A6-B5A1-C736CDD1C401}"/>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rcRect l="23000" r="19349" b="-2"/>
          <a:stretch/>
        </p:blipFill>
        <p:spPr>
          <a:xfrm>
            <a:off x="20" y="1804072"/>
            <a:ext cx="4458058" cy="4349801"/>
          </a:xfrm>
          <a:prstGeom prst="rect">
            <a:avLst/>
          </a:prstGeom>
        </p:spPr>
      </p:pic>
      <p:sp>
        <p:nvSpPr>
          <p:cNvPr id="56" name="Rectangle 55">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3A05FA3F-C215-877A-7227-79D0460FBA8F}"/>
              </a:ext>
            </a:extLst>
          </p:cNvPr>
          <p:cNvSpPr>
            <a:spLocks noGrp="1"/>
          </p:cNvSpPr>
          <p:nvPr>
            <p:ph type="title"/>
          </p:nvPr>
        </p:nvSpPr>
        <p:spPr>
          <a:xfrm>
            <a:off x="5013665" y="322103"/>
            <a:ext cx="6867997" cy="1039236"/>
          </a:xfrm>
        </p:spPr>
        <p:txBody>
          <a:bodyPr vert="horz" lIns="109728" tIns="109728" rIns="109728" bIns="91440" rtlCol="0" anchor="b">
            <a:noAutofit/>
          </a:bodyPr>
          <a:lstStyle/>
          <a:p>
            <a:pPr>
              <a:lnSpc>
                <a:spcPct val="125000"/>
              </a:lnSpc>
            </a:pPr>
            <a:r>
              <a:rPr lang="en-US" sz="4800" b="0" cap="all" dirty="0"/>
              <a:t>Research problem</a:t>
            </a:r>
          </a:p>
        </p:txBody>
      </p:sp>
      <p:sp>
        <p:nvSpPr>
          <p:cNvPr id="15" name="Subtitle 14">
            <a:extLst>
              <a:ext uri="{FF2B5EF4-FFF2-40B4-BE49-F238E27FC236}">
                <a16:creationId xmlns:a16="http://schemas.microsoft.com/office/drawing/2014/main" id="{A78B2879-9951-2C55-A294-5D537E2AA31B}"/>
              </a:ext>
            </a:extLst>
          </p:cNvPr>
          <p:cNvSpPr>
            <a:spLocks noGrp="1"/>
          </p:cNvSpPr>
          <p:nvPr>
            <p:ph type="subTitle" idx="1"/>
          </p:nvPr>
        </p:nvSpPr>
        <p:spPr>
          <a:xfrm>
            <a:off x="4784719" y="2607092"/>
            <a:ext cx="6721481" cy="2811945"/>
          </a:xfrm>
        </p:spPr>
        <p:txBody>
          <a:bodyPr vert="horz" lIns="109728" tIns="109728" rIns="109728" bIns="91440" rtlCol="0" anchor="t">
            <a:noAutofit/>
          </a:bodyPr>
          <a:lstStyle/>
          <a:p>
            <a:pPr>
              <a:lnSpc>
                <a:spcPct val="140000"/>
              </a:lnSpc>
            </a:pPr>
            <a:r>
              <a:rPr lang="en-US" sz="1800" dirty="0"/>
              <a:t>How can a real-time, machine learning-based system effectively detect and mitigate </a:t>
            </a:r>
            <a:r>
              <a:rPr lang="en-US" sz="1800" b="1" dirty="0"/>
              <a:t>SQL Injection attacks</a:t>
            </a:r>
            <a:r>
              <a:rPr lang="en-US" sz="1800" dirty="0"/>
              <a:t> while seamlessly integrating with SDN controllers to enhance automated and adaptive security in dynamic network environments?</a:t>
            </a:r>
            <a:endParaRPr lang="en-US" sz="1800" dirty="0">
              <a:solidFill>
                <a:schemeClr val="tx1">
                  <a:lumMod val="85000"/>
                  <a:lumOff val="15000"/>
                </a:schemeClr>
              </a:solidFill>
            </a:endParaRPr>
          </a:p>
        </p:txBody>
      </p:sp>
      <p:sp>
        <p:nvSpPr>
          <p:cNvPr id="58" name="Rectangle 57">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64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41" name="Rectangle 4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1500"/>
            <a:ext cx="7534656" cy="51129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B65A9-1ACB-EE49-7672-A927F8F3463B}"/>
              </a:ext>
            </a:extLst>
          </p:cNvPr>
          <p:cNvSpPr>
            <a:spLocks noGrp="1"/>
          </p:cNvSpPr>
          <p:nvPr>
            <p:ph type="title"/>
          </p:nvPr>
        </p:nvSpPr>
        <p:spPr>
          <a:xfrm>
            <a:off x="8205416" y="1135253"/>
            <a:ext cx="3754671" cy="1090985"/>
          </a:xfrm>
        </p:spPr>
        <p:txBody>
          <a:bodyPr vert="horz" lIns="109728" tIns="109728" rIns="109728" bIns="91440" rtlCol="0" anchor="b">
            <a:normAutofit/>
          </a:bodyPr>
          <a:lstStyle/>
          <a:p>
            <a:pPr>
              <a:lnSpc>
                <a:spcPct val="125000"/>
              </a:lnSpc>
            </a:pPr>
            <a:r>
              <a:rPr lang="en-US" sz="3600" b="0" cap="all" dirty="0">
                <a:solidFill>
                  <a:schemeClr val="bg1"/>
                </a:solidFill>
              </a:rPr>
              <a:t>Objectives</a:t>
            </a:r>
          </a:p>
        </p:txBody>
      </p:sp>
      <p:sp>
        <p:nvSpPr>
          <p:cNvPr id="53" name="Rectangle 52">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uzzle with text on it&#10;&#10;Description automatically generated">
            <a:extLst>
              <a:ext uri="{FF2B5EF4-FFF2-40B4-BE49-F238E27FC236}">
                <a16:creationId xmlns:a16="http://schemas.microsoft.com/office/drawing/2014/main" id="{4F1666FE-B493-388D-8861-F823F593C832}"/>
              </a:ext>
            </a:extLst>
          </p:cNvPr>
          <p:cNvPicPr>
            <a:picLocks noGrp="1" noChangeAspect="1"/>
          </p:cNvPicPr>
          <p:nvPr>
            <p:ph sz="quarter" idx="15"/>
          </p:nvPr>
        </p:nvPicPr>
        <p:blipFill>
          <a:blip r:embed="rId3"/>
          <a:srcRect l="8997" t="7633" r="10962" b="5164"/>
          <a:stretch/>
        </p:blipFill>
        <p:spPr>
          <a:xfrm>
            <a:off x="9113084" y="4106909"/>
            <a:ext cx="2927339" cy="1962448"/>
          </a:xfrm>
          <a:prstGeom prst="rect">
            <a:avLst/>
          </a:prstGeom>
        </p:spPr>
      </p:pic>
      <p:sp>
        <p:nvSpPr>
          <p:cNvPr id="3" name="Title 1">
            <a:extLst>
              <a:ext uri="{FF2B5EF4-FFF2-40B4-BE49-F238E27FC236}">
                <a16:creationId xmlns:a16="http://schemas.microsoft.com/office/drawing/2014/main" id="{6E4304E9-F369-C0EE-1B4B-5CA0FBD34477}"/>
              </a:ext>
            </a:extLst>
          </p:cNvPr>
          <p:cNvSpPr txBox="1">
            <a:spLocks/>
          </p:cNvSpPr>
          <p:nvPr/>
        </p:nvSpPr>
        <p:spPr>
          <a:xfrm>
            <a:off x="302843" y="4616205"/>
            <a:ext cx="7034386" cy="1090985"/>
          </a:xfrm>
          <a:prstGeom prst="rect">
            <a:avLst/>
          </a:prstGeom>
        </p:spPr>
        <p:txBody>
          <a:bodyPr vert="horz" lIns="109728" tIns="109728" rIns="109728" bIns="91440" rtlCol="0" anchor="b" anchorCtr="0">
            <a:norm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25000"/>
              </a:lnSpc>
            </a:pPr>
            <a:endParaRPr lang="en-US" sz="2800" dirty="0">
              <a:solidFill>
                <a:schemeClr val="tx1"/>
              </a:solidFill>
              <a:latin typeface="+mn-lt"/>
            </a:endParaRPr>
          </a:p>
        </p:txBody>
      </p:sp>
      <p:sp>
        <p:nvSpPr>
          <p:cNvPr id="5" name="Title 1">
            <a:extLst>
              <a:ext uri="{FF2B5EF4-FFF2-40B4-BE49-F238E27FC236}">
                <a16:creationId xmlns:a16="http://schemas.microsoft.com/office/drawing/2014/main" id="{D684461F-3B58-320B-EAE3-1BEBCF1DEDD2}"/>
              </a:ext>
            </a:extLst>
          </p:cNvPr>
          <p:cNvSpPr txBox="1">
            <a:spLocks/>
          </p:cNvSpPr>
          <p:nvPr/>
        </p:nvSpPr>
        <p:spPr>
          <a:xfrm>
            <a:off x="302842" y="2093671"/>
            <a:ext cx="7034386" cy="2662816"/>
          </a:xfrm>
          <a:prstGeom prst="rect">
            <a:avLst/>
          </a:prstGeom>
        </p:spPr>
        <p:txBody>
          <a:bodyPr vert="horz" lIns="109728" tIns="109728" rIns="109728" bIns="91440" rtlCol="0" anchor="b" anchorCtr="0">
            <a:normAutofit fontScale="85000" lnSpcReduction="20000"/>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marL="285750" indent="-285750">
              <a:lnSpc>
                <a:spcPct val="107000"/>
              </a:lnSpc>
              <a:spcAft>
                <a:spcPts val="800"/>
              </a:spcAft>
              <a:buFont typeface="Arial" panose="020B0604020202020204" pitchFamily="34" charset="0"/>
              <a:buChar char="•"/>
            </a:pPr>
            <a:endParaRPr lang="en-US" sz="1800" b="1" dirty="0">
              <a:effectLst/>
              <a:latin typeface="+mn-lt"/>
              <a:ea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Data Collection and Preprocessing: </a:t>
            </a:r>
            <a:r>
              <a:rPr lang="en-US" sz="1800" b="0" dirty="0">
                <a:latin typeface="Calibri" panose="020F0502020204030204" pitchFamily="34" charset="0"/>
                <a:ea typeface="Calibri" panose="020F0502020204030204" pitchFamily="34" charset="0"/>
                <a:cs typeface="Times New Roman" panose="02020603050405020304" pitchFamily="18" charset="0"/>
              </a:rPr>
              <a:t>Gather and prepare network data for analysis.</a:t>
            </a:r>
          </a:p>
          <a:p>
            <a:pPr marL="342900" marR="0" lvl="0" indent="-342900">
              <a:lnSpc>
                <a:spcPct val="107000"/>
              </a:lnSpc>
              <a:spcBef>
                <a:spcPts val="0"/>
              </a:spcBef>
              <a:spcAft>
                <a:spcPts val="0"/>
              </a:spcAft>
              <a:buFont typeface="Arial" panose="020B0604020202020204" pitchFamily="34" charset="0"/>
              <a:buChar char="•"/>
            </a:pP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Develop Machine Learning Model: </a:t>
            </a:r>
            <a:r>
              <a:rPr lang="en-US" sz="1800" b="0" dirty="0">
                <a:latin typeface="Calibri" panose="020F0502020204030204" pitchFamily="34" charset="0"/>
                <a:ea typeface="Calibri" panose="020F0502020204030204" pitchFamily="34" charset="0"/>
                <a:cs typeface="Times New Roman" panose="02020603050405020304" pitchFamily="18" charset="0"/>
              </a:rPr>
              <a:t>Build a classifier to detect malicious activities.</a:t>
            </a:r>
          </a:p>
          <a:p>
            <a:pPr marL="342900" marR="0" lvl="0" indent="-342900">
              <a:lnSpc>
                <a:spcPct val="107000"/>
              </a:lnSpc>
              <a:spcBef>
                <a:spcPts val="0"/>
              </a:spcBef>
              <a:spcAft>
                <a:spcPts val="0"/>
              </a:spcAft>
              <a:buFont typeface="Arial" panose="020B0604020202020204" pitchFamily="34" charset="0"/>
              <a:buChar char="•"/>
            </a:pP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Integration with SDN Controller: </a:t>
            </a:r>
            <a:r>
              <a:rPr lang="en-US" sz="1800" b="0" dirty="0">
                <a:latin typeface="Calibri" panose="020F0502020204030204" pitchFamily="34" charset="0"/>
                <a:ea typeface="Calibri" panose="020F0502020204030204" pitchFamily="34" charset="0"/>
                <a:cs typeface="Times New Roman" panose="02020603050405020304" pitchFamily="18" charset="0"/>
              </a:rPr>
              <a:t>Enable real-time detection and action.</a:t>
            </a:r>
          </a:p>
          <a:p>
            <a:pPr marL="342900" marR="0" lvl="0" indent="-342900">
              <a:lnSpc>
                <a:spcPct val="107000"/>
              </a:lnSpc>
              <a:spcBef>
                <a:spcPts val="0"/>
              </a:spcBef>
              <a:spcAft>
                <a:spcPts val="0"/>
              </a:spcAft>
              <a:buFont typeface="Arial" panose="020B0604020202020204" pitchFamily="34" charset="0"/>
              <a:buChar char="•"/>
            </a:pP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Evaluate and Optimize: </a:t>
            </a:r>
            <a:r>
              <a:rPr lang="en-US" sz="1800" b="0" dirty="0">
                <a:latin typeface="Calibri" panose="020F0502020204030204" pitchFamily="34" charset="0"/>
                <a:ea typeface="Calibri" panose="020F0502020204030204" pitchFamily="34" charset="0"/>
                <a:cs typeface="Times New Roman" panose="02020603050405020304" pitchFamily="18" charset="0"/>
              </a:rPr>
              <a:t>Improve model performance continuously.</a:t>
            </a:r>
          </a:p>
          <a:p>
            <a:pPr>
              <a:lnSpc>
                <a:spcPct val="107000"/>
              </a:lnSpc>
              <a:spcAft>
                <a:spcPts val="800"/>
              </a:spcAft>
            </a:pPr>
            <a:endParaRPr lang="en-US" sz="1800" dirty="0">
              <a:effectLst/>
              <a:latin typeface="+mn-lt"/>
              <a:ea typeface="Times New Roman" panose="02020603050405020304" pitchFamily="18" charset="0"/>
            </a:endParaRPr>
          </a:p>
        </p:txBody>
      </p:sp>
    </p:spTree>
    <p:extLst>
      <p:ext uri="{BB962C8B-B14F-4D97-AF65-F5344CB8AC3E}">
        <p14:creationId xmlns:p14="http://schemas.microsoft.com/office/powerpoint/2010/main" val="2443752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15" name="Rectangle 1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sz="3600" b="0" cap="all"/>
              <a:t>System Diagram</a:t>
            </a:r>
          </a:p>
        </p:txBody>
      </p:sp>
      <p:sp>
        <p:nvSpPr>
          <p:cNvPr id="21" name="Rectangle 2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5AF915-794D-4030-A9DC-60EBC71427FF}"/>
              </a:ext>
            </a:extLst>
          </p:cNvPr>
          <p:cNvPicPr>
            <a:picLocks noChangeAspect="1"/>
          </p:cNvPicPr>
          <p:nvPr/>
        </p:nvPicPr>
        <p:blipFill>
          <a:blip r:embed="rId3"/>
          <a:stretch>
            <a:fillRect/>
          </a:stretch>
        </p:blipFill>
        <p:spPr>
          <a:xfrm>
            <a:off x="4892443" y="1095507"/>
            <a:ext cx="6835732" cy="5016893"/>
          </a:xfrm>
          <a:prstGeom prst="rect">
            <a:avLst/>
          </a:prstGeom>
        </p:spPr>
      </p:pic>
    </p:spTree>
    <p:extLst>
      <p:ext uri="{BB962C8B-B14F-4D97-AF65-F5344CB8AC3E}">
        <p14:creationId xmlns:p14="http://schemas.microsoft.com/office/powerpoint/2010/main" val="2395929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dirty="0"/>
              <a:t>Tools &amp; Technologies</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p:txBody>
          <a:bodyPr>
            <a:normAutofit/>
          </a:bodyPr>
          <a:lstStyle/>
          <a:p>
            <a:r>
              <a:rPr lang="en-US" dirty="0"/>
              <a:t>Python</a:t>
            </a:r>
          </a:p>
          <a:p>
            <a:r>
              <a:rPr lang="en-US" dirty="0"/>
              <a:t>Google </a:t>
            </a:r>
            <a:r>
              <a:rPr lang="en-US" dirty="0" err="1"/>
              <a:t>Colab</a:t>
            </a:r>
            <a:endParaRPr lang="en-US" dirty="0"/>
          </a:p>
          <a:p>
            <a:r>
              <a:rPr lang="en-US" dirty="0"/>
              <a:t>Machine Learning Algorithms</a:t>
            </a:r>
          </a:p>
          <a:p>
            <a:r>
              <a:rPr lang="en-US" dirty="0" err="1"/>
              <a:t>MongoDb</a:t>
            </a:r>
            <a:endParaRPr lang="en-US" dirty="0"/>
          </a:p>
          <a:p>
            <a:r>
              <a:rPr lang="en-US" dirty="0"/>
              <a:t>React</a:t>
            </a:r>
          </a:p>
        </p:txBody>
      </p:sp>
      <p:pic>
        <p:nvPicPr>
          <p:cNvPr id="5" name="object 5">
            <a:extLst>
              <a:ext uri="{FF2B5EF4-FFF2-40B4-BE49-F238E27FC236}">
                <a16:creationId xmlns:a16="http://schemas.microsoft.com/office/drawing/2014/main" id="{2390B3A1-BCE2-E47C-90FE-4E624FCA9AF3}"/>
              </a:ext>
            </a:extLst>
          </p:cNvPr>
          <p:cNvPicPr/>
          <p:nvPr/>
        </p:nvPicPr>
        <p:blipFill>
          <a:blip r:embed="rId3"/>
          <a:stretch>
            <a:fillRect/>
          </a:stretch>
        </p:blipFill>
        <p:spPr>
          <a:xfrm>
            <a:off x="6816282" y="2644139"/>
            <a:ext cx="1045463" cy="1146048"/>
          </a:xfrm>
          <a:prstGeom prst="rect">
            <a:avLst/>
          </a:prstGeom>
        </p:spPr>
      </p:pic>
      <p:pic>
        <p:nvPicPr>
          <p:cNvPr id="6" name="object 6">
            <a:extLst>
              <a:ext uri="{FF2B5EF4-FFF2-40B4-BE49-F238E27FC236}">
                <a16:creationId xmlns:a16="http://schemas.microsoft.com/office/drawing/2014/main" id="{46A7BE1D-80BD-4F14-F2B1-7851414C676B}"/>
              </a:ext>
            </a:extLst>
          </p:cNvPr>
          <p:cNvPicPr/>
          <p:nvPr/>
        </p:nvPicPr>
        <p:blipFill>
          <a:blip r:embed="rId4"/>
          <a:stretch>
            <a:fillRect/>
          </a:stretch>
        </p:blipFill>
        <p:spPr>
          <a:xfrm>
            <a:off x="9576679" y="2470403"/>
            <a:ext cx="1493520" cy="1493519"/>
          </a:xfrm>
          <a:prstGeom prst="rect">
            <a:avLst/>
          </a:prstGeom>
        </p:spPr>
      </p:pic>
      <p:pic>
        <p:nvPicPr>
          <p:cNvPr id="1028" name="Picture 4" descr="Mongodb Icons, Logos, Symbols - Free Download in SVG, PNG ...">
            <a:extLst>
              <a:ext uri="{FF2B5EF4-FFF2-40B4-BE49-F238E27FC236}">
                <a16:creationId xmlns:a16="http://schemas.microsoft.com/office/drawing/2014/main" id="{B898CAA0-8BE7-FCB9-03F7-E5EC193629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282" y="4576174"/>
            <a:ext cx="142875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and white symbol&#10;&#10;Description automatically generated">
            <a:extLst>
              <a:ext uri="{FF2B5EF4-FFF2-40B4-BE49-F238E27FC236}">
                <a16:creationId xmlns:a16="http://schemas.microsoft.com/office/drawing/2014/main" id="{F4EF0925-6722-1147-20D0-F6DA7CC4518A}"/>
              </a:ext>
            </a:extLst>
          </p:cNvPr>
          <p:cNvPicPr>
            <a:picLocks noChangeAspect="1"/>
          </p:cNvPicPr>
          <p:nvPr/>
        </p:nvPicPr>
        <p:blipFill>
          <a:blip r:embed="rId6"/>
          <a:stretch>
            <a:fillRect/>
          </a:stretch>
        </p:blipFill>
        <p:spPr>
          <a:xfrm>
            <a:off x="10025549" y="4809727"/>
            <a:ext cx="1247775" cy="1085850"/>
          </a:xfrm>
          <a:prstGeom prst="rect">
            <a:avLst/>
          </a:prstGeom>
        </p:spPr>
      </p:pic>
    </p:spTree>
    <p:extLst>
      <p:ext uri="{BB962C8B-B14F-4D97-AF65-F5344CB8AC3E}">
        <p14:creationId xmlns:p14="http://schemas.microsoft.com/office/powerpoint/2010/main" val="1089390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D2769-08DE-E62F-163A-27A5442A9FFA}"/>
              </a:ext>
            </a:extLst>
          </p:cNvPr>
          <p:cNvSpPr>
            <a:spLocks noGrp="1"/>
          </p:cNvSpPr>
          <p:nvPr>
            <p:ph type="title"/>
          </p:nvPr>
        </p:nvSpPr>
        <p:spPr>
          <a:xfrm>
            <a:off x="4516981" y="-37465"/>
            <a:ext cx="6754447" cy="1002448"/>
          </a:xfrm>
        </p:spPr>
        <p:txBody>
          <a:bodyPr vert="horz" lIns="109728" tIns="109728" rIns="109728" bIns="91440" rtlCol="0" anchor="b">
            <a:normAutofit/>
          </a:bodyPr>
          <a:lstStyle/>
          <a:p>
            <a:pPr>
              <a:lnSpc>
                <a:spcPct val="150000"/>
              </a:lnSpc>
            </a:pPr>
            <a:r>
              <a:rPr lang="en-US" sz="3600" dirty="0"/>
              <a:t>Current Progress</a:t>
            </a:r>
          </a:p>
        </p:txBody>
      </p:sp>
      <p:sp>
        <p:nvSpPr>
          <p:cNvPr id="19" name="Rectangle 18">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AD3192-D337-8C2E-FAAC-9B46B5DFBD21}"/>
              </a:ext>
            </a:extLst>
          </p:cNvPr>
          <p:cNvSpPr>
            <a:spLocks noGrp="1"/>
          </p:cNvSpPr>
          <p:nvPr>
            <p:ph sz="quarter" idx="16"/>
          </p:nvPr>
        </p:nvSpPr>
        <p:spPr>
          <a:xfrm>
            <a:off x="9164099" y="265531"/>
            <a:ext cx="3229223" cy="3834594"/>
          </a:xfrm>
        </p:spPr>
        <p:txBody>
          <a:bodyPr vert="horz" lIns="109728" tIns="109728" rIns="109728" bIns="91440" rtlCol="0" anchor="t">
            <a:normAutofit/>
          </a:bodyPr>
          <a:lstStyle/>
          <a:p>
            <a:pPr marL="285750" indent="-285750">
              <a:lnSpc>
                <a:spcPct val="140000"/>
              </a:lnSpc>
              <a:buFont typeface="Wingdings" panose="05000000000000000000" pitchFamily="2" charset="2"/>
              <a:buChar char="q"/>
            </a:pPr>
            <a:r>
              <a:rPr lang="en-US" dirty="0"/>
              <a:t>Data Collection</a:t>
            </a:r>
          </a:p>
          <a:p>
            <a:pPr marL="285750" indent="-285750">
              <a:lnSpc>
                <a:spcPct val="140000"/>
              </a:lnSpc>
              <a:buFont typeface="Wingdings" panose="05000000000000000000" pitchFamily="2" charset="2"/>
              <a:buChar char="q"/>
            </a:pPr>
            <a:r>
              <a:rPr lang="en-US" dirty="0"/>
              <a:t>Preprocessing</a:t>
            </a:r>
          </a:p>
          <a:p>
            <a:pPr marL="285750" indent="-285750">
              <a:lnSpc>
                <a:spcPct val="140000"/>
              </a:lnSpc>
              <a:buFont typeface="Wingdings" panose="05000000000000000000" pitchFamily="2" charset="2"/>
              <a:buChar char="q"/>
            </a:pPr>
            <a:r>
              <a:rPr lang="en-US" dirty="0"/>
              <a:t>Train the model</a:t>
            </a:r>
          </a:p>
          <a:p>
            <a:pPr marL="285750" indent="-285750">
              <a:lnSpc>
                <a:spcPct val="140000"/>
              </a:lnSpc>
              <a:buFont typeface="Wingdings" panose="05000000000000000000" pitchFamily="2" charset="2"/>
              <a:buChar char="q"/>
            </a:pPr>
            <a:r>
              <a:rPr lang="en-US" dirty="0"/>
              <a:t>Evaluate the model</a:t>
            </a:r>
          </a:p>
          <a:p>
            <a:pPr marL="285750" indent="-285750">
              <a:lnSpc>
                <a:spcPct val="140000"/>
              </a:lnSpc>
              <a:buFont typeface="Wingdings" panose="05000000000000000000" pitchFamily="2" charset="2"/>
              <a:buChar char="q"/>
            </a:pPr>
            <a:r>
              <a:rPr lang="en-US" dirty="0"/>
              <a:t>Test the model</a:t>
            </a:r>
          </a:p>
        </p:txBody>
      </p:sp>
      <p:sp>
        <p:nvSpPr>
          <p:cNvPr id="21" name="Rectangle 20">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003BA5-65AA-4322-A5DF-1A770D2A4209}"/>
              </a:ext>
            </a:extLst>
          </p:cNvPr>
          <p:cNvPicPr>
            <a:picLocks noChangeAspect="1"/>
          </p:cNvPicPr>
          <p:nvPr/>
        </p:nvPicPr>
        <p:blipFill>
          <a:blip r:embed="rId3"/>
          <a:stretch>
            <a:fillRect/>
          </a:stretch>
        </p:blipFill>
        <p:spPr>
          <a:xfrm>
            <a:off x="85656" y="914402"/>
            <a:ext cx="8205111" cy="4119757"/>
          </a:xfrm>
          <a:prstGeom prst="rect">
            <a:avLst/>
          </a:prstGeom>
        </p:spPr>
      </p:pic>
      <p:pic>
        <p:nvPicPr>
          <p:cNvPr id="10" name="Picture 9">
            <a:extLst>
              <a:ext uri="{FF2B5EF4-FFF2-40B4-BE49-F238E27FC236}">
                <a16:creationId xmlns:a16="http://schemas.microsoft.com/office/drawing/2014/main" id="{F9016D9A-C7F2-4885-BDA0-DE44B8AC7444}"/>
              </a:ext>
            </a:extLst>
          </p:cNvPr>
          <p:cNvPicPr>
            <a:picLocks noChangeAspect="1"/>
          </p:cNvPicPr>
          <p:nvPr/>
        </p:nvPicPr>
        <p:blipFill>
          <a:blip r:embed="rId4"/>
          <a:stretch>
            <a:fillRect/>
          </a:stretch>
        </p:blipFill>
        <p:spPr>
          <a:xfrm>
            <a:off x="8539458" y="3390556"/>
            <a:ext cx="3354986" cy="3134099"/>
          </a:xfrm>
          <a:prstGeom prst="rect">
            <a:avLst/>
          </a:prstGeom>
        </p:spPr>
      </p:pic>
    </p:spTree>
    <p:extLst>
      <p:ext uri="{BB962C8B-B14F-4D97-AF65-F5344CB8AC3E}">
        <p14:creationId xmlns:p14="http://schemas.microsoft.com/office/powerpoint/2010/main" val="544725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1044054"/>
            <a:ext cx="10013709" cy="1030360"/>
          </a:xfrm>
        </p:spPr>
        <p:txBody>
          <a:bodyPr vert="horz" lIns="109728" tIns="109728" rIns="109728" bIns="91440" rtlCol="0" anchor="ctr">
            <a:normAutofit/>
          </a:bodyPr>
          <a:lstStyle/>
          <a:p>
            <a:pPr>
              <a:lnSpc>
                <a:spcPct val="150000"/>
              </a:lnSpc>
            </a:pPr>
            <a:r>
              <a:rPr lang="en-US" sz="3600"/>
              <a:t>Future Progress</a:t>
            </a:r>
          </a:p>
        </p:txBody>
      </p:sp>
      <p:sp>
        <p:nvSpPr>
          <p:cNvPr id="19" name="Rectangle 18">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1BCC6F4B-AAB9-E792-8432-2AC9A894072B}"/>
              </a:ext>
            </a:extLst>
          </p:cNvPr>
          <p:cNvGraphicFramePr>
            <a:graphicFrameLocks noGrp="1"/>
          </p:cNvGraphicFramePr>
          <p:nvPr>
            <p:ph sz="quarter" idx="14"/>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blue square with white arrows&#10;&#10;Description automatically generated">
            <a:extLst>
              <a:ext uri="{FF2B5EF4-FFF2-40B4-BE49-F238E27FC236}">
                <a16:creationId xmlns:a16="http://schemas.microsoft.com/office/drawing/2014/main" id="{8F4C5B78-DC6F-A81A-BFCD-BFAEB53AF168}"/>
              </a:ext>
            </a:extLst>
          </p:cNvPr>
          <p:cNvPicPr>
            <a:picLocks noChangeAspect="1"/>
          </p:cNvPicPr>
          <p:nvPr/>
        </p:nvPicPr>
        <p:blipFill>
          <a:blip r:embed="rId8"/>
          <a:srcRect l="25523" t="8421" r="26466" b="8303"/>
          <a:stretch/>
        </p:blipFill>
        <p:spPr>
          <a:xfrm>
            <a:off x="6069042" y="3549316"/>
            <a:ext cx="1124953" cy="1070811"/>
          </a:xfrm>
          <a:prstGeom prst="rect">
            <a:avLst/>
          </a:prstGeom>
        </p:spPr>
      </p:pic>
    </p:spTree>
    <p:extLst>
      <p:ext uri="{BB962C8B-B14F-4D97-AF65-F5344CB8AC3E}">
        <p14:creationId xmlns:p14="http://schemas.microsoft.com/office/powerpoint/2010/main" val="1239782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sz="3600" b="0" cap="all"/>
              <a:t>Project Evidence</a:t>
            </a:r>
          </a:p>
        </p:txBody>
      </p:sp>
      <p:sp>
        <p:nvSpPr>
          <p:cNvPr id="20" name="Rectangle 19">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023DDA-A615-4DE6-AAB3-303483820CA4}"/>
              </a:ext>
            </a:extLst>
          </p:cNvPr>
          <p:cNvPicPr>
            <a:picLocks noChangeAspect="1"/>
          </p:cNvPicPr>
          <p:nvPr/>
        </p:nvPicPr>
        <p:blipFill>
          <a:blip r:embed="rId3"/>
          <a:stretch>
            <a:fillRect/>
          </a:stretch>
        </p:blipFill>
        <p:spPr>
          <a:xfrm>
            <a:off x="4790208" y="1186167"/>
            <a:ext cx="7283650" cy="4835574"/>
          </a:xfrm>
          <a:prstGeom prst="rect">
            <a:avLst/>
          </a:prstGeom>
        </p:spPr>
      </p:pic>
    </p:spTree>
    <p:extLst>
      <p:ext uri="{BB962C8B-B14F-4D97-AF65-F5344CB8AC3E}">
        <p14:creationId xmlns:p14="http://schemas.microsoft.com/office/powerpoint/2010/main" val="1092103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E67981-079D-4463-B997-67E6CA039B58}"/>
              </a:ext>
            </a:extLst>
          </p:cNvPr>
          <p:cNvSpPr>
            <a:spLocks noGrp="1"/>
          </p:cNvSpPr>
          <p:nvPr>
            <p:ph type="title"/>
          </p:nvPr>
        </p:nvSpPr>
        <p:spPr/>
        <p:txBody>
          <a:bodyPr/>
          <a:lstStyle/>
          <a:p>
            <a:r>
              <a:rPr lang="en-US" dirty="0"/>
              <a:t>References</a:t>
            </a:r>
          </a:p>
        </p:txBody>
      </p:sp>
      <p:sp>
        <p:nvSpPr>
          <p:cNvPr id="9" name="TextBox 8">
            <a:extLst>
              <a:ext uri="{FF2B5EF4-FFF2-40B4-BE49-F238E27FC236}">
                <a16:creationId xmlns:a16="http://schemas.microsoft.com/office/drawing/2014/main" id="{00FC6299-ACD5-9EB6-CF24-88DA4A6FC90F}"/>
              </a:ext>
            </a:extLst>
          </p:cNvPr>
          <p:cNvSpPr txBox="1"/>
          <p:nvPr/>
        </p:nvSpPr>
        <p:spPr>
          <a:xfrm>
            <a:off x="1535370" y="2502374"/>
            <a:ext cx="10129245" cy="4616648"/>
          </a:xfrm>
          <a:prstGeom prst="rect">
            <a:avLst/>
          </a:prstGeom>
          <a:noFill/>
        </p:spPr>
        <p:txBody>
          <a:bodyPr wrap="square">
            <a:spAutoFit/>
          </a:bodyPr>
          <a:lstStyle/>
          <a:p>
            <a:r>
              <a:rPr lang="en-US" sz="1600" dirty="0"/>
              <a:t>[1] Scikit-learn, "Machine Learning in Python," 2023. [Online]. Available: https://scikit-learn.org/stable/. [Accessed: Dec. 01, 2024].</a:t>
            </a:r>
          </a:p>
          <a:p>
            <a:r>
              <a:rPr lang="en-US" sz="1600" dirty="0"/>
              <a:t> </a:t>
            </a:r>
          </a:p>
          <a:p>
            <a:r>
              <a:rPr lang="en-US" sz="1600" dirty="0"/>
              <a:t>[2] </a:t>
            </a:r>
            <a:r>
              <a:rPr lang="en-US" sz="1600" dirty="0" err="1"/>
              <a:t>XGBoost</a:t>
            </a:r>
            <a:r>
              <a:rPr lang="en-US" sz="1600" dirty="0"/>
              <a:t> Developers, "</a:t>
            </a:r>
            <a:r>
              <a:rPr lang="en-US" sz="1600" dirty="0" err="1"/>
              <a:t>XGBoost</a:t>
            </a:r>
            <a:r>
              <a:rPr lang="en-US" sz="1600" dirty="0"/>
              <a:t> Documentation," 2023. [Online]. Available: </a:t>
            </a:r>
            <a:r>
              <a:rPr lang="en-US" sz="1600" dirty="0">
                <a:hlinkClick r:id="rId3"/>
              </a:rPr>
              <a:t>https://xgboost.readthedocs.io/</a:t>
            </a:r>
            <a:r>
              <a:rPr lang="en-US" sz="1600" dirty="0"/>
              <a:t>. [Accessed: Dec. 01, 2024].</a:t>
            </a:r>
          </a:p>
          <a:p>
            <a:endParaRPr lang="en-US" sz="1600" dirty="0"/>
          </a:p>
          <a:p>
            <a:r>
              <a:rPr lang="en-US" sz="1600" dirty="0"/>
              <a:t> [3] </a:t>
            </a:r>
            <a:r>
              <a:rPr lang="en-US" sz="1600" dirty="0" err="1"/>
              <a:t>LightGBM</a:t>
            </a:r>
            <a:r>
              <a:rPr lang="en-US" sz="1600" dirty="0"/>
              <a:t> Developers, "</a:t>
            </a:r>
            <a:r>
              <a:rPr lang="en-US" sz="1600" dirty="0" err="1"/>
              <a:t>LightGBM</a:t>
            </a:r>
            <a:r>
              <a:rPr lang="en-US" sz="1600" dirty="0"/>
              <a:t>: A Fast, Distributed, High-Performance Gradient Boosting Framework," 2023. [Online]. Available: </a:t>
            </a:r>
            <a:r>
              <a:rPr lang="en-US" sz="1600" dirty="0">
                <a:hlinkClick r:id="rId4"/>
              </a:rPr>
              <a:t>https://lightgbm.readthedocs.io/</a:t>
            </a:r>
            <a:r>
              <a:rPr lang="en-US" sz="1600" dirty="0"/>
              <a:t>. [Accessed: Dec. 01, 2024]. </a:t>
            </a:r>
          </a:p>
          <a:p>
            <a:endParaRPr lang="en-US" sz="1600" dirty="0"/>
          </a:p>
          <a:p>
            <a:r>
              <a:rPr lang="en-US" sz="1600" dirty="0"/>
              <a:t>[4] Open Networking Foundation, "OpenFlow Switch Specification, Version 1.5.1," 2023. [Online]. Available: </a:t>
            </a:r>
            <a:r>
              <a:rPr lang="en-US" sz="1600" dirty="0">
                <a:hlinkClick r:id="rId5"/>
              </a:rPr>
              <a:t>https://opennetworking.org/</a:t>
            </a:r>
            <a:r>
              <a:rPr lang="en-US" sz="1600" dirty="0"/>
              <a:t>. [Accessed: Dec. 01, 2024]. </a:t>
            </a:r>
          </a:p>
          <a:p>
            <a:endParaRPr lang="en-US" sz="1600" dirty="0"/>
          </a:p>
          <a:p>
            <a:r>
              <a:rPr lang="en-US" sz="1600" dirty="0"/>
              <a:t>[5] Ryu SDN Framework, "Ryu SDN Framework Documentation," 2023. [Online]. Available: </a:t>
            </a:r>
            <a:r>
              <a:rPr lang="en-US" sz="1600" dirty="0">
                <a:hlinkClick r:id="rId6"/>
              </a:rPr>
              <a:t>https://ryu-sdn.org/</a:t>
            </a:r>
            <a:r>
              <a:rPr lang="en-US" sz="1600" dirty="0"/>
              <a:t>. [Accessed: Dec. 01, 2024].</a:t>
            </a:r>
          </a:p>
          <a:p>
            <a:endParaRPr lang="en-US" dirty="0"/>
          </a:p>
          <a:p>
            <a:endParaRPr lang="en-US" b="1" dirty="0"/>
          </a:p>
          <a:p>
            <a:endParaRPr lang="en-US" dirty="0"/>
          </a:p>
        </p:txBody>
      </p:sp>
    </p:spTree>
    <p:extLst>
      <p:ext uri="{BB962C8B-B14F-4D97-AF65-F5344CB8AC3E}">
        <p14:creationId xmlns:p14="http://schemas.microsoft.com/office/powerpoint/2010/main" val="1514677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dirty="0"/>
          </a:p>
        </p:txBody>
      </p:sp>
      <p:sp>
        <p:nvSpPr>
          <p:cNvPr id="41" name="Rectangle 40">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3" name="Rectangle 42">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1500"/>
            <a:ext cx="7534656" cy="51129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AB65A9-1ACB-EE49-7672-A927F8F3463B}"/>
              </a:ext>
            </a:extLst>
          </p:cNvPr>
          <p:cNvSpPr>
            <a:spLocks noGrp="1"/>
          </p:cNvSpPr>
          <p:nvPr>
            <p:ph type="title"/>
          </p:nvPr>
        </p:nvSpPr>
        <p:spPr>
          <a:xfrm>
            <a:off x="8205416" y="1135253"/>
            <a:ext cx="3754671" cy="1090985"/>
          </a:xfrm>
        </p:spPr>
        <p:txBody>
          <a:bodyPr vert="horz" lIns="109728" tIns="109728" rIns="109728" bIns="91440" rtlCol="0" anchor="b">
            <a:normAutofit/>
          </a:bodyPr>
          <a:lstStyle/>
          <a:p>
            <a:pPr>
              <a:lnSpc>
                <a:spcPct val="125000"/>
              </a:lnSpc>
            </a:pPr>
            <a:r>
              <a:rPr lang="en-US" sz="3600" b="0" cap="all" dirty="0">
                <a:solidFill>
                  <a:schemeClr val="bg1"/>
                </a:solidFill>
              </a:rPr>
              <a:t>Objectives</a:t>
            </a:r>
          </a:p>
        </p:txBody>
      </p:sp>
      <p:sp>
        <p:nvSpPr>
          <p:cNvPr id="53" name="Rectangle 52">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puzzle with text on it&#10;&#10;Description automatically generated">
            <a:extLst>
              <a:ext uri="{FF2B5EF4-FFF2-40B4-BE49-F238E27FC236}">
                <a16:creationId xmlns:a16="http://schemas.microsoft.com/office/drawing/2014/main" id="{4F1666FE-B493-388D-8861-F823F593C832}"/>
              </a:ext>
            </a:extLst>
          </p:cNvPr>
          <p:cNvPicPr>
            <a:picLocks noGrp="1" noChangeAspect="1"/>
          </p:cNvPicPr>
          <p:nvPr>
            <p:ph sz="quarter" idx="15"/>
          </p:nvPr>
        </p:nvPicPr>
        <p:blipFill>
          <a:blip r:embed="rId3"/>
          <a:srcRect l="8997" t="7633" r="10962" b="5164"/>
          <a:stretch/>
        </p:blipFill>
        <p:spPr>
          <a:xfrm>
            <a:off x="9113084" y="4106909"/>
            <a:ext cx="2927339" cy="1962448"/>
          </a:xfrm>
          <a:prstGeom prst="rect">
            <a:avLst/>
          </a:prstGeom>
        </p:spPr>
      </p:pic>
      <p:sp>
        <p:nvSpPr>
          <p:cNvPr id="3" name="Title 1">
            <a:extLst>
              <a:ext uri="{FF2B5EF4-FFF2-40B4-BE49-F238E27FC236}">
                <a16:creationId xmlns:a16="http://schemas.microsoft.com/office/drawing/2014/main" id="{6E4304E9-F369-C0EE-1B4B-5CA0FBD34477}"/>
              </a:ext>
            </a:extLst>
          </p:cNvPr>
          <p:cNvSpPr txBox="1">
            <a:spLocks/>
          </p:cNvSpPr>
          <p:nvPr/>
        </p:nvSpPr>
        <p:spPr>
          <a:xfrm>
            <a:off x="302843" y="4616205"/>
            <a:ext cx="7034386" cy="1090985"/>
          </a:xfrm>
          <a:prstGeom prst="rect">
            <a:avLst/>
          </a:prstGeom>
        </p:spPr>
        <p:txBody>
          <a:bodyPr vert="horz" lIns="109728" tIns="109728" rIns="109728" bIns="91440" rtlCol="0" anchor="b" anchorCtr="0">
            <a:normAutofit fontScale="70000" lnSpcReduction="20000"/>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25000"/>
              </a:lnSpc>
            </a:pPr>
            <a:r>
              <a:rPr lang="en-US" sz="2800" dirty="0">
                <a:solidFill>
                  <a:schemeClr val="tx1"/>
                </a:solidFill>
                <a:latin typeface="+mn-lt"/>
              </a:rPr>
              <a:t>Develop machine learning based intrusion detection engine to find SQLite attacks</a:t>
            </a:r>
          </a:p>
        </p:txBody>
      </p:sp>
      <p:sp>
        <p:nvSpPr>
          <p:cNvPr id="5" name="Title 1">
            <a:extLst>
              <a:ext uri="{FF2B5EF4-FFF2-40B4-BE49-F238E27FC236}">
                <a16:creationId xmlns:a16="http://schemas.microsoft.com/office/drawing/2014/main" id="{D684461F-3B58-320B-EAE3-1BEBCF1DEDD2}"/>
              </a:ext>
            </a:extLst>
          </p:cNvPr>
          <p:cNvSpPr txBox="1">
            <a:spLocks/>
          </p:cNvSpPr>
          <p:nvPr/>
        </p:nvSpPr>
        <p:spPr>
          <a:xfrm>
            <a:off x="302842" y="3665501"/>
            <a:ext cx="7034386" cy="1090985"/>
          </a:xfrm>
          <a:prstGeom prst="rect">
            <a:avLst/>
          </a:prstGeom>
        </p:spPr>
        <p:txBody>
          <a:bodyPr vert="horz" lIns="109728" tIns="109728" rIns="109728" bIns="91440" rtlCol="0" anchor="b" anchorCtr="0">
            <a:norm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07000"/>
              </a:lnSpc>
              <a:spcAft>
                <a:spcPts val="800"/>
              </a:spcAft>
            </a:pPr>
            <a:r>
              <a:rPr lang="en-US" sz="1800" b="1" dirty="0">
                <a:effectLst/>
                <a:latin typeface="+mn-lt"/>
                <a:ea typeface="Times New Roman" panose="02020603050405020304" pitchFamily="18" charset="0"/>
              </a:rPr>
              <a:t>Machine Learning-Based Intrusion Detection Engine for DoS </a:t>
            </a:r>
            <a:r>
              <a:rPr lang="en-US" sz="1800" b="1" dirty="0">
                <a:solidFill>
                  <a:schemeClr val="tx1"/>
                </a:solidFill>
                <a:effectLst/>
                <a:latin typeface="+mn-lt"/>
                <a:ea typeface="Times New Roman" panose="02020603050405020304" pitchFamily="18" charset="0"/>
              </a:rPr>
              <a:t>Attack</a:t>
            </a:r>
            <a:r>
              <a:rPr lang="en-US" sz="1800" b="1" dirty="0">
                <a:effectLst/>
                <a:latin typeface="+mn-lt"/>
                <a:ea typeface="Times New Roman" panose="02020603050405020304" pitchFamily="18" charset="0"/>
              </a:rPr>
              <a:t> Detection</a:t>
            </a:r>
            <a:endParaRPr lang="en-US" sz="1800" dirty="0">
              <a:effectLst/>
              <a:latin typeface="+mn-lt"/>
              <a:ea typeface="Times New Roman" panose="02020603050405020304" pitchFamily="18" charset="0"/>
            </a:endParaRPr>
          </a:p>
        </p:txBody>
      </p:sp>
      <p:sp>
        <p:nvSpPr>
          <p:cNvPr id="4" name="Title 1">
            <a:extLst>
              <a:ext uri="{FF2B5EF4-FFF2-40B4-BE49-F238E27FC236}">
                <a16:creationId xmlns:a16="http://schemas.microsoft.com/office/drawing/2014/main" id="{FDA664C7-CE8B-88C6-482E-D32694AE1FD4}"/>
              </a:ext>
            </a:extLst>
          </p:cNvPr>
          <p:cNvSpPr txBox="1">
            <a:spLocks/>
          </p:cNvSpPr>
          <p:nvPr/>
        </p:nvSpPr>
        <p:spPr>
          <a:xfrm>
            <a:off x="383334" y="2603331"/>
            <a:ext cx="7034386" cy="1090985"/>
          </a:xfrm>
          <a:prstGeom prst="rect">
            <a:avLst/>
          </a:prstGeom>
        </p:spPr>
        <p:txBody>
          <a:bodyPr vert="horz" lIns="109728" tIns="109728" rIns="109728" bIns="91440" rtlCol="0" anchor="b" anchorCtr="0">
            <a:norm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07000"/>
              </a:lnSpc>
              <a:spcAft>
                <a:spcPts val="800"/>
              </a:spcAft>
            </a:pPr>
            <a:r>
              <a:rPr lang="en-US" sz="1800" b="1" dirty="0">
                <a:effectLst/>
                <a:latin typeface="+mn-lt"/>
                <a:ea typeface="Times New Roman" panose="02020603050405020304" pitchFamily="18" charset="0"/>
              </a:rPr>
              <a:t>Machine Learning-Based Intrusion Detection Engine for IP Spoofing </a:t>
            </a:r>
            <a:r>
              <a:rPr lang="en-US" sz="1800" b="1" dirty="0">
                <a:solidFill>
                  <a:schemeClr val="tx1"/>
                </a:solidFill>
                <a:effectLst/>
                <a:latin typeface="+mn-lt"/>
                <a:ea typeface="Times New Roman" panose="02020603050405020304" pitchFamily="18" charset="0"/>
              </a:rPr>
              <a:t>Attack</a:t>
            </a:r>
            <a:r>
              <a:rPr lang="en-US" sz="1800" b="1" dirty="0">
                <a:effectLst/>
                <a:latin typeface="+mn-lt"/>
                <a:ea typeface="Times New Roman" panose="02020603050405020304" pitchFamily="18" charset="0"/>
              </a:rPr>
              <a:t> Detection</a:t>
            </a:r>
            <a:endParaRPr lang="en-US" sz="1800" dirty="0">
              <a:effectLst/>
              <a:latin typeface="+mn-lt"/>
              <a:ea typeface="Times New Roman" panose="02020603050405020304" pitchFamily="18" charset="0"/>
            </a:endParaRPr>
          </a:p>
        </p:txBody>
      </p:sp>
      <p:sp>
        <p:nvSpPr>
          <p:cNvPr id="6" name="Title 1">
            <a:extLst>
              <a:ext uri="{FF2B5EF4-FFF2-40B4-BE49-F238E27FC236}">
                <a16:creationId xmlns:a16="http://schemas.microsoft.com/office/drawing/2014/main" id="{5AA5BF02-54AA-BFE9-5AA4-FBC5A45A820D}"/>
              </a:ext>
            </a:extLst>
          </p:cNvPr>
          <p:cNvSpPr txBox="1">
            <a:spLocks/>
          </p:cNvSpPr>
          <p:nvPr/>
        </p:nvSpPr>
        <p:spPr>
          <a:xfrm>
            <a:off x="383334" y="1532148"/>
            <a:ext cx="7034386" cy="1090985"/>
          </a:xfrm>
          <a:prstGeom prst="rect">
            <a:avLst/>
          </a:prstGeom>
        </p:spPr>
        <p:txBody>
          <a:bodyPr vert="horz" lIns="109728" tIns="109728" rIns="109728" bIns="91440" rtlCol="0" anchor="b" anchorCtr="0">
            <a:normAutofit/>
          </a:bodyPr>
          <a:lstStyle>
            <a:lvl1pPr algn="l" defTabSz="914400" rtl="0" eaLnBrk="1" latinLnBrk="0" hangingPunct="1">
              <a:lnSpc>
                <a:spcPct val="10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07000"/>
              </a:lnSpc>
              <a:spcAft>
                <a:spcPts val="800"/>
              </a:spcAft>
            </a:pPr>
            <a:r>
              <a:rPr lang="en-US" sz="1800" b="1" dirty="0">
                <a:effectLst/>
                <a:latin typeface="+mn-lt"/>
                <a:ea typeface="Times New Roman" panose="02020603050405020304" pitchFamily="18" charset="0"/>
              </a:rPr>
              <a:t>Machine Learning-Based Intrusion Detection Engine for </a:t>
            </a:r>
            <a:r>
              <a:rPr lang="en-US" sz="1800" dirty="0">
                <a:latin typeface="+mn-lt"/>
                <a:ea typeface="Times New Roman" panose="02020603050405020304" pitchFamily="18" charset="0"/>
              </a:rPr>
              <a:t>Flow Table OverFlow </a:t>
            </a:r>
            <a:r>
              <a:rPr lang="en-US" sz="1800" b="1" dirty="0">
                <a:solidFill>
                  <a:schemeClr val="tx1"/>
                </a:solidFill>
                <a:effectLst/>
                <a:latin typeface="+mn-lt"/>
                <a:ea typeface="Times New Roman" panose="02020603050405020304" pitchFamily="18" charset="0"/>
              </a:rPr>
              <a:t>Attack</a:t>
            </a:r>
            <a:r>
              <a:rPr lang="en-US" sz="1800" b="1" dirty="0">
                <a:effectLst/>
                <a:latin typeface="+mn-lt"/>
                <a:ea typeface="Times New Roman" panose="02020603050405020304" pitchFamily="18" charset="0"/>
              </a:rPr>
              <a:t> Detection</a:t>
            </a:r>
            <a:endParaRPr lang="en-US" sz="1800" dirty="0">
              <a:effectLst/>
              <a:latin typeface="+mn-lt"/>
              <a:ea typeface="Times New Roman" panose="02020603050405020304" pitchFamily="18" charset="0"/>
            </a:endParaRPr>
          </a:p>
        </p:txBody>
      </p:sp>
    </p:spTree>
    <p:extLst>
      <p:ext uri="{BB962C8B-B14F-4D97-AF65-F5344CB8AC3E}">
        <p14:creationId xmlns:p14="http://schemas.microsoft.com/office/powerpoint/2010/main" val="1170108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61208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007917" y="56475"/>
            <a:ext cx="10827328" cy="4894629"/>
          </a:xfrm>
        </p:spPr>
        <p:txBody>
          <a:bodyPr vert="horz" lIns="109728" tIns="109728" rIns="109728" bIns="91440" rtlCol="0" anchor="ctr">
            <a:normAutofit/>
          </a:bodyPr>
          <a:lstStyle/>
          <a:p>
            <a:r>
              <a:rPr lang="en-US" sz="3200" dirty="0"/>
              <a:t>IT20601638 |Parthika. K</a:t>
            </a:r>
            <a:r>
              <a:rPr lang="en-US" sz="3200" dirty="0">
                <a:ea typeface="ADLaM Display" panose="02010000000000000000" pitchFamily="2" charset="0"/>
                <a:cs typeface="ADLaM Display" panose="02010000000000000000" pitchFamily="2" charset="0"/>
              </a:rPr>
              <a:t> </a:t>
            </a:r>
            <a:br>
              <a:rPr lang="en-US" sz="3200" dirty="0">
                <a:ea typeface="ADLaM Display" panose="02010000000000000000" pitchFamily="2" charset="0"/>
                <a:cs typeface="ADLaM Display" panose="02010000000000000000" pitchFamily="2" charset="0"/>
              </a:rPr>
            </a:br>
            <a:r>
              <a:rPr lang="en-US" sz="2000" b="1" spc="-5" dirty="0">
                <a:solidFill>
                  <a:schemeClr val="bg1"/>
                </a:solidFill>
                <a:cs typeface="Arial"/>
              </a:rPr>
              <a:t>BSc</a:t>
            </a:r>
            <a:r>
              <a:rPr lang="en-US" sz="2000" b="1" spc="-10" dirty="0">
                <a:solidFill>
                  <a:schemeClr val="bg1"/>
                </a:solidFill>
                <a:cs typeface="Arial"/>
              </a:rPr>
              <a:t> </a:t>
            </a:r>
            <a:r>
              <a:rPr lang="en-US" sz="2000" b="1" spc="-5" dirty="0">
                <a:solidFill>
                  <a:schemeClr val="bg1"/>
                </a:solidFill>
                <a:cs typeface="Arial"/>
              </a:rPr>
              <a:t>(Hons)</a:t>
            </a:r>
            <a:r>
              <a:rPr lang="en-US" sz="2000" b="1" spc="20" dirty="0">
                <a:solidFill>
                  <a:schemeClr val="bg1"/>
                </a:solidFill>
                <a:cs typeface="Arial"/>
              </a:rPr>
              <a:t> </a:t>
            </a:r>
            <a:r>
              <a:rPr lang="en-US" sz="2000" b="1" dirty="0">
                <a:solidFill>
                  <a:schemeClr val="bg1"/>
                </a:solidFill>
                <a:cs typeface="Arial"/>
              </a:rPr>
              <a:t>Degree</a:t>
            </a:r>
            <a:r>
              <a:rPr lang="en-US" sz="2000" b="1" spc="-15" dirty="0">
                <a:solidFill>
                  <a:schemeClr val="bg1"/>
                </a:solidFill>
                <a:cs typeface="Arial"/>
              </a:rPr>
              <a:t> </a:t>
            </a:r>
            <a:r>
              <a:rPr lang="en-US" sz="2000" b="1" dirty="0">
                <a:solidFill>
                  <a:schemeClr val="bg1"/>
                </a:solidFill>
                <a:cs typeface="Arial"/>
              </a:rPr>
              <a:t>in</a:t>
            </a:r>
            <a:r>
              <a:rPr lang="en-US" sz="2000" b="1" spc="-15" dirty="0">
                <a:solidFill>
                  <a:schemeClr val="bg1"/>
                </a:solidFill>
                <a:cs typeface="Arial"/>
              </a:rPr>
              <a:t> </a:t>
            </a:r>
            <a:r>
              <a:rPr lang="en-US" sz="2000" b="1" dirty="0">
                <a:solidFill>
                  <a:schemeClr val="bg1"/>
                </a:solidFill>
                <a:cs typeface="Arial"/>
              </a:rPr>
              <a:t>Information</a:t>
            </a:r>
            <a:r>
              <a:rPr lang="en-US" sz="2000" b="1" spc="-30" dirty="0">
                <a:solidFill>
                  <a:schemeClr val="bg1"/>
                </a:solidFill>
                <a:cs typeface="Arial"/>
              </a:rPr>
              <a:t> </a:t>
            </a:r>
            <a:r>
              <a:rPr lang="en-US" sz="2000" b="1" spc="-20" dirty="0">
                <a:solidFill>
                  <a:schemeClr val="bg1"/>
                </a:solidFill>
                <a:cs typeface="Arial"/>
              </a:rPr>
              <a:t>Technology</a:t>
            </a:r>
            <a:r>
              <a:rPr lang="en-US" sz="2000" b="1" spc="-45" dirty="0">
                <a:solidFill>
                  <a:schemeClr val="bg1"/>
                </a:solidFill>
                <a:cs typeface="Arial"/>
              </a:rPr>
              <a:t> </a:t>
            </a:r>
            <a:br>
              <a:rPr lang="en-US" sz="2000" b="1" spc="-45" dirty="0">
                <a:solidFill>
                  <a:schemeClr val="bg1"/>
                </a:solidFill>
                <a:cs typeface="Arial"/>
              </a:rPr>
            </a:br>
            <a:r>
              <a:rPr lang="en-US" sz="2000" b="1" dirty="0">
                <a:solidFill>
                  <a:schemeClr val="bg1"/>
                </a:solidFill>
                <a:cs typeface="Arial"/>
              </a:rPr>
              <a:t>Specialized</a:t>
            </a:r>
            <a:r>
              <a:rPr lang="en-US" sz="2000" b="1" spc="-70" dirty="0">
                <a:solidFill>
                  <a:schemeClr val="bg1"/>
                </a:solidFill>
                <a:cs typeface="Arial"/>
              </a:rPr>
              <a:t> </a:t>
            </a:r>
            <a:r>
              <a:rPr lang="en-US" sz="2000" b="1" dirty="0">
                <a:solidFill>
                  <a:schemeClr val="bg1"/>
                </a:solidFill>
                <a:cs typeface="Arial"/>
              </a:rPr>
              <a:t>in</a:t>
            </a:r>
            <a:r>
              <a:rPr lang="en-US" sz="2000" b="1" spc="-15" dirty="0">
                <a:solidFill>
                  <a:schemeClr val="bg1"/>
                </a:solidFill>
                <a:cs typeface="Arial"/>
              </a:rPr>
              <a:t> Cyber </a:t>
            </a:r>
            <a:r>
              <a:rPr lang="en-US" sz="2000" b="1" spc="-655" dirty="0">
                <a:solidFill>
                  <a:schemeClr val="bg1"/>
                </a:solidFill>
                <a:cs typeface="Arial"/>
              </a:rPr>
              <a:t> </a:t>
            </a:r>
            <a:r>
              <a:rPr lang="en-US" sz="2000" b="1" dirty="0">
                <a:solidFill>
                  <a:schemeClr val="bg1"/>
                </a:solidFill>
                <a:cs typeface="Arial"/>
              </a:rPr>
              <a:t>Security</a:t>
            </a:r>
            <a:br>
              <a:rPr lang="en-US" sz="2000" b="1" dirty="0">
                <a:solidFill>
                  <a:schemeClr val="bg1"/>
                </a:solidFill>
                <a:cs typeface="Arial"/>
              </a:rPr>
            </a:br>
            <a:br>
              <a:rPr lang="en-US" sz="2000" b="1" dirty="0">
                <a:solidFill>
                  <a:schemeClr val="bg1"/>
                </a:solidFill>
                <a:cs typeface="Arial"/>
              </a:rPr>
            </a:br>
            <a:br>
              <a:rPr lang="en-US" sz="2000" b="1" dirty="0">
                <a:solidFill>
                  <a:schemeClr val="bg1"/>
                </a:solidFill>
                <a:cs typeface="Arial"/>
              </a:rPr>
            </a:br>
            <a:br>
              <a:rPr lang="en-US" sz="2000" b="1" dirty="0">
                <a:solidFill>
                  <a:schemeClr val="bg1"/>
                </a:solidFill>
                <a:cs typeface="Arial"/>
              </a:rPr>
            </a:br>
            <a:br>
              <a:rPr lang="en-US" sz="2000" b="1" dirty="0">
                <a:solidFill>
                  <a:schemeClr val="bg1"/>
                </a:solidFill>
                <a:cs typeface="Arial"/>
              </a:rPr>
            </a:br>
            <a:r>
              <a:rPr lang="en-US" sz="2000" b="1" dirty="0">
                <a:solidFill>
                  <a:schemeClr val="bg1"/>
                </a:solidFill>
                <a:effectLst/>
                <a:latin typeface="+mn-lt"/>
                <a:ea typeface="Times New Roman" panose="02020603050405020304" pitchFamily="18" charset="0"/>
              </a:rPr>
              <a:t>Machine Learning-Based Intrusion Detection Engine </a:t>
            </a:r>
            <a:br>
              <a:rPr lang="en-US" sz="2000" b="1" dirty="0">
                <a:solidFill>
                  <a:schemeClr val="bg1"/>
                </a:solidFill>
                <a:effectLst/>
                <a:latin typeface="+mn-lt"/>
                <a:ea typeface="Times New Roman" panose="02020603050405020304" pitchFamily="18" charset="0"/>
              </a:rPr>
            </a:br>
            <a:r>
              <a:rPr lang="en-US" sz="2000" b="1" dirty="0">
                <a:solidFill>
                  <a:schemeClr val="bg1"/>
                </a:solidFill>
                <a:effectLst/>
                <a:latin typeface="+mn-lt"/>
                <a:ea typeface="Times New Roman" panose="02020603050405020304" pitchFamily="18" charset="0"/>
              </a:rPr>
              <a:t>			for Flow table overflow        </a:t>
            </a:r>
            <a:br>
              <a:rPr lang="en-US" sz="2000" b="1" dirty="0">
                <a:solidFill>
                  <a:schemeClr val="bg1"/>
                </a:solidFill>
                <a:effectLst/>
                <a:latin typeface="+mn-lt"/>
                <a:ea typeface="Times New Roman" panose="02020603050405020304" pitchFamily="18" charset="0"/>
              </a:rPr>
            </a:br>
            <a:endParaRPr lang="en-US" sz="2000" dirty="0">
              <a:ea typeface="ADLaM Display" panose="02010000000000000000" pitchFamily="2" charset="0"/>
              <a:cs typeface="ADLaM Display" panose="02010000000000000000" pitchFamily="2" charset="0"/>
            </a:endParaRPr>
          </a:p>
        </p:txBody>
      </p:sp>
      <p:pic>
        <p:nvPicPr>
          <p:cNvPr id="5" name="Picture 4">
            <a:extLst>
              <a:ext uri="{FF2B5EF4-FFF2-40B4-BE49-F238E27FC236}">
                <a16:creationId xmlns:a16="http://schemas.microsoft.com/office/drawing/2014/main" id="{1665092F-1113-0F6E-337F-08F682D0739C}"/>
              </a:ext>
            </a:extLst>
          </p:cNvPr>
          <p:cNvPicPr>
            <a:picLocks noChangeAspect="1"/>
          </p:cNvPicPr>
          <p:nvPr/>
        </p:nvPicPr>
        <p:blipFill>
          <a:blip r:embed="rId3"/>
          <a:stretch>
            <a:fillRect/>
          </a:stretch>
        </p:blipFill>
        <p:spPr>
          <a:xfrm>
            <a:off x="1323686" y="6019631"/>
            <a:ext cx="9376461" cy="743776"/>
          </a:xfrm>
          <a:prstGeom prst="rect">
            <a:avLst/>
          </a:prstGeom>
        </p:spPr>
      </p:pic>
      <p:pic>
        <p:nvPicPr>
          <p:cNvPr id="10" name="Picture 9" descr="A person with long hair smiling&#10;&#10;Description automatically generated">
            <a:extLst>
              <a:ext uri="{FF2B5EF4-FFF2-40B4-BE49-F238E27FC236}">
                <a16:creationId xmlns:a16="http://schemas.microsoft.com/office/drawing/2014/main" id="{9A704195-9FFE-CC99-A0CC-40DB2E13B994}"/>
              </a:ext>
            </a:extLst>
          </p:cNvPr>
          <p:cNvPicPr>
            <a:picLocks noChangeAspect="1"/>
          </p:cNvPicPr>
          <p:nvPr/>
        </p:nvPicPr>
        <p:blipFill>
          <a:blip r:embed="rId4"/>
          <a:stretch>
            <a:fillRect/>
          </a:stretch>
        </p:blipFill>
        <p:spPr>
          <a:xfrm>
            <a:off x="10193482" y="10438"/>
            <a:ext cx="1998518" cy="1993495"/>
          </a:xfrm>
          <a:prstGeom prst="rect">
            <a:avLst/>
          </a:prstGeom>
        </p:spPr>
      </p:pic>
    </p:spTree>
    <p:extLst>
      <p:ext uri="{BB962C8B-B14F-4D97-AF65-F5344CB8AC3E}">
        <p14:creationId xmlns:p14="http://schemas.microsoft.com/office/powerpoint/2010/main" val="2761707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0B78-FE24-43A5-67CB-C6A013D24358}"/>
              </a:ext>
            </a:extLst>
          </p:cNvPr>
          <p:cNvSpPr>
            <a:spLocks noGrp="1"/>
          </p:cNvSpPr>
          <p:nvPr>
            <p:ph type="title"/>
          </p:nvPr>
        </p:nvSpPr>
        <p:spPr/>
        <p:txBody>
          <a:bodyPr/>
          <a:lstStyle/>
          <a:p>
            <a:r>
              <a:rPr lang="en-US" dirty="0"/>
              <a:t>RESEARCH PROBLEM</a:t>
            </a:r>
          </a:p>
        </p:txBody>
      </p:sp>
      <p:sp>
        <p:nvSpPr>
          <p:cNvPr id="4" name="Content Placeholder 3">
            <a:extLst>
              <a:ext uri="{FF2B5EF4-FFF2-40B4-BE49-F238E27FC236}">
                <a16:creationId xmlns:a16="http://schemas.microsoft.com/office/drawing/2014/main" id="{9F45FBC7-3923-CA4D-1679-C485E9C9580B}"/>
              </a:ext>
            </a:extLst>
          </p:cNvPr>
          <p:cNvSpPr>
            <a:spLocks noGrp="1"/>
          </p:cNvSpPr>
          <p:nvPr>
            <p:ph sz="quarter" idx="15"/>
          </p:nvPr>
        </p:nvSpPr>
        <p:spPr/>
        <p:txBody>
          <a:bodyPr>
            <a:normAutofit/>
          </a:bodyPr>
          <a:lstStyle/>
          <a:p>
            <a:endParaRPr lang="en-US" dirty="0"/>
          </a:p>
          <a:p>
            <a:endParaRPr lang="en-US" dirty="0"/>
          </a:p>
          <a:p>
            <a:r>
              <a:rPr lang="en-US" dirty="0"/>
              <a:t>Traditional IDS struggle to detect and mitigate Flow Table Overflow (FTO) attacks in SDN due to their static nature, inability to handle large traffic volumes, and lack of integration with SDN controllers, leading to ineffective real-time security management.</a:t>
            </a:r>
          </a:p>
        </p:txBody>
      </p:sp>
      <p:pic>
        <p:nvPicPr>
          <p:cNvPr id="5" name="Content Placeholder 4" descr="Magnifying glass and question mark">
            <a:extLst>
              <a:ext uri="{FF2B5EF4-FFF2-40B4-BE49-F238E27FC236}">
                <a16:creationId xmlns:a16="http://schemas.microsoft.com/office/drawing/2014/main" id="{A6701F52-3558-61A6-B5A1-C736CDD1C401}"/>
              </a:ext>
            </a:extLst>
          </p:cNvPr>
          <p:cNvPicPr>
            <a:picLocks noGrp="1" noChangeAspect="1"/>
          </p:cNvPicPr>
          <p:nvPr>
            <p:ph sz="quarter" idx="16"/>
          </p:nvPr>
        </p:nvPicPr>
        <p:blipFill>
          <a:blip r:embed="rId2">
            <a:extLst>
              <a:ext uri="{BEBA8EAE-BF5A-486C-A8C5-ECC9F3942E4B}">
                <a14:imgProps xmlns:a14="http://schemas.microsoft.com/office/drawing/2010/main">
                  <a14:imgLayer r:embed="rId3">
                    <a14:imgEffect>
                      <a14:saturation sat="33000"/>
                    </a14:imgEffect>
                  </a14:imgLayer>
                </a14:imgProps>
              </a:ext>
            </a:extLst>
          </a:blip>
          <a:srcRect l="23000" r="19349" b="-2"/>
          <a:stretch/>
        </p:blipFill>
        <p:spPr>
          <a:xfrm>
            <a:off x="0" y="1748353"/>
            <a:ext cx="4613275" cy="4501255"/>
          </a:xfrm>
          <a:prstGeom prst="rect">
            <a:avLst/>
          </a:prstGeom>
        </p:spPr>
      </p:pic>
    </p:spTree>
    <p:extLst>
      <p:ext uri="{BB962C8B-B14F-4D97-AF65-F5344CB8AC3E}">
        <p14:creationId xmlns:p14="http://schemas.microsoft.com/office/powerpoint/2010/main" val="614738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B5DBA7-5C15-F485-DF6F-D43343F2D089}"/>
              </a:ext>
            </a:extLst>
          </p:cNvPr>
          <p:cNvSpPr txBox="1"/>
          <p:nvPr/>
        </p:nvSpPr>
        <p:spPr>
          <a:xfrm>
            <a:off x="445856" y="2317173"/>
            <a:ext cx="4117813" cy="4278094"/>
          </a:xfrm>
          <a:prstGeom prst="rect">
            <a:avLst/>
          </a:prstGeom>
          <a:noFill/>
        </p:spPr>
        <p:txBody>
          <a:bodyPr wrap="square">
            <a:spAutoFit/>
          </a:bodyPr>
          <a:lstStyle/>
          <a:p>
            <a:r>
              <a:rPr lang="en-US" sz="2000" dirty="0">
                <a:effectLst/>
                <a:ea typeface="Calibri" panose="020F0502020204030204" pitchFamily="34" charset="0"/>
              </a:rPr>
              <a:t>Main objective</a:t>
            </a:r>
          </a:p>
          <a:p>
            <a:endParaRPr lang="en-US" sz="2000" dirty="0">
              <a:effectLst/>
              <a:latin typeface="Calibri" panose="020F0502020204030204" pitchFamily="34" charset="0"/>
              <a:ea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Develop and integrate a Machine Learning-based Intrusion Detection Engine with a Software-Defined Networking (SDN) controller, enabling real-time detection and mitigation of Flow table overflow (FTO) attacks in dynamic network environments.</a:t>
            </a:r>
            <a:endParaRPr lang="en-US" sz="2000" b="0" cap="all"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US" sz="20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sz="1800" dirty="0">
              <a:effectLst/>
              <a:latin typeface="+mj-lt"/>
              <a:ea typeface="Calibri" panose="020F0502020204030204" pitchFamily="34" charset="0"/>
            </a:endParaRPr>
          </a:p>
          <a:p>
            <a:r>
              <a:rPr lang="en-US" sz="1800" dirty="0">
                <a:effectLst/>
                <a:latin typeface="+mj-lt"/>
                <a:ea typeface="Calibri" panose="020F0502020204030204" pitchFamily="34" charset="0"/>
              </a:rPr>
              <a:t> </a:t>
            </a:r>
            <a:r>
              <a:rPr lang="en-US" sz="1800" spc="0" dirty="0">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endParaRPr lang="en-US" dirty="0"/>
          </a:p>
        </p:txBody>
      </p:sp>
      <p:pic>
        <p:nvPicPr>
          <p:cNvPr id="6" name="Picture 5">
            <a:extLst>
              <a:ext uri="{FF2B5EF4-FFF2-40B4-BE49-F238E27FC236}">
                <a16:creationId xmlns:a16="http://schemas.microsoft.com/office/drawing/2014/main" id="{4D0C5259-F37C-F5BA-E7C3-E0AF6B84E421}"/>
              </a:ext>
            </a:extLst>
          </p:cNvPr>
          <p:cNvPicPr>
            <a:picLocks noChangeAspect="1"/>
          </p:cNvPicPr>
          <p:nvPr/>
        </p:nvPicPr>
        <p:blipFill>
          <a:blip r:embed="rId3"/>
          <a:stretch>
            <a:fillRect/>
          </a:stretch>
        </p:blipFill>
        <p:spPr>
          <a:xfrm>
            <a:off x="6859089" y="3633783"/>
            <a:ext cx="4446995" cy="4003393"/>
          </a:xfrm>
          <a:prstGeom prst="rect">
            <a:avLst/>
          </a:prstGeom>
        </p:spPr>
      </p:pic>
      <p:sp>
        <p:nvSpPr>
          <p:cNvPr id="9" name="TextBox 8">
            <a:extLst>
              <a:ext uri="{FF2B5EF4-FFF2-40B4-BE49-F238E27FC236}">
                <a16:creationId xmlns:a16="http://schemas.microsoft.com/office/drawing/2014/main" id="{A77EC169-BFB4-BA5E-69D6-46E02D6D12F0}"/>
              </a:ext>
            </a:extLst>
          </p:cNvPr>
          <p:cNvSpPr txBox="1"/>
          <p:nvPr/>
        </p:nvSpPr>
        <p:spPr>
          <a:xfrm>
            <a:off x="5340477" y="2317173"/>
            <a:ext cx="6096000" cy="2862322"/>
          </a:xfrm>
          <a:prstGeom prst="rect">
            <a:avLst/>
          </a:prstGeom>
          <a:noFill/>
        </p:spPr>
        <p:txBody>
          <a:bodyPr wrap="square">
            <a:spAutoFit/>
          </a:bodyPr>
          <a:lstStyle/>
          <a:p>
            <a:r>
              <a:rPr lang="en-US" sz="2000" dirty="0">
                <a:effectLst/>
                <a:ea typeface="Calibri" panose="020F0502020204030204" pitchFamily="34" charset="0"/>
              </a:rPr>
              <a:t>Sub objective</a:t>
            </a:r>
          </a:p>
          <a:p>
            <a:endParaRPr lang="en-US" sz="2000" dirty="0">
              <a:effectLst/>
              <a:latin typeface="+mj-lt"/>
              <a:ea typeface="Calibri" panose="020F0502020204030204" pitchFamily="34" charset="0"/>
            </a:endParaRPr>
          </a:p>
          <a:p>
            <a:pPr marL="285750" indent="-285750">
              <a:buFont typeface="Arial" panose="020B0604020202020204" pitchFamily="34" charset="0"/>
              <a:buChar char="•"/>
            </a:pPr>
            <a:r>
              <a:rPr lang="en-US" sz="2000" spc="0" dirty="0">
                <a:effectLst/>
                <a:latin typeface="Calibri" panose="020F0502020204030204" pitchFamily="34" charset="0"/>
                <a:ea typeface="Calibri" panose="020F0502020204030204" pitchFamily="34" charset="0"/>
              </a:rPr>
              <a:t>Data</a:t>
            </a:r>
            <a:r>
              <a:rPr lang="en-US" sz="2000" spc="-70" dirty="0">
                <a:effectLst/>
                <a:latin typeface="Calibri" panose="020F0502020204030204" pitchFamily="34" charset="0"/>
                <a:ea typeface="Calibri" panose="020F0502020204030204" pitchFamily="34" charset="0"/>
              </a:rPr>
              <a:t> </a:t>
            </a:r>
            <a:r>
              <a:rPr lang="en-US" sz="2000" spc="0" dirty="0">
                <a:effectLst/>
                <a:latin typeface="Calibri" panose="020F0502020204030204" pitchFamily="34" charset="0"/>
                <a:ea typeface="Calibri" panose="020F0502020204030204" pitchFamily="34" charset="0"/>
              </a:rPr>
              <a:t>collection</a:t>
            </a:r>
            <a:r>
              <a:rPr lang="en-US" sz="2000" spc="-70" dirty="0">
                <a:effectLst/>
                <a:latin typeface="Calibri" panose="020F0502020204030204" pitchFamily="34" charset="0"/>
                <a:ea typeface="Calibri" panose="020F0502020204030204" pitchFamily="34" charset="0"/>
              </a:rPr>
              <a:t> </a:t>
            </a:r>
            <a:r>
              <a:rPr lang="en-US" sz="2000" spc="0" dirty="0">
                <a:effectLst/>
                <a:latin typeface="Calibri" panose="020F0502020204030204" pitchFamily="34" charset="0"/>
                <a:ea typeface="Calibri" panose="020F0502020204030204" pitchFamily="34" charset="0"/>
              </a:rPr>
              <a:t>and </a:t>
            </a:r>
            <a:r>
              <a:rPr lang="en-US" sz="2000" spc="-10" dirty="0">
                <a:effectLst/>
                <a:latin typeface="Calibri" panose="020F0502020204030204" pitchFamily="34" charset="0"/>
                <a:ea typeface="Calibri" panose="020F0502020204030204" pitchFamily="34" charset="0"/>
              </a:rPr>
              <a:t>preprocessing</a:t>
            </a:r>
          </a:p>
          <a:p>
            <a:endParaRPr lang="en-US" sz="2000" spc="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2000" spc="0" dirty="0">
                <a:effectLst/>
                <a:latin typeface="Calibri" panose="020F0502020204030204" pitchFamily="34" charset="0"/>
                <a:ea typeface="Calibri" panose="020F0502020204030204" pitchFamily="34" charset="0"/>
              </a:rPr>
              <a:t>Develop</a:t>
            </a:r>
            <a:r>
              <a:rPr lang="en-US" sz="2000" spc="-70" dirty="0">
                <a:effectLst/>
                <a:latin typeface="Calibri" panose="020F0502020204030204" pitchFamily="34" charset="0"/>
                <a:ea typeface="Calibri" panose="020F0502020204030204" pitchFamily="34" charset="0"/>
              </a:rPr>
              <a:t> </a:t>
            </a:r>
            <a:r>
              <a:rPr lang="en-US" sz="2000" spc="0" dirty="0">
                <a:effectLst/>
                <a:latin typeface="Calibri" panose="020F0502020204030204" pitchFamily="34" charset="0"/>
                <a:ea typeface="Calibri" panose="020F0502020204030204" pitchFamily="34" charset="0"/>
              </a:rPr>
              <a:t>machine</a:t>
            </a:r>
            <a:r>
              <a:rPr lang="en-US" sz="2000" spc="-70" dirty="0">
                <a:effectLst/>
                <a:latin typeface="Calibri" panose="020F0502020204030204" pitchFamily="34" charset="0"/>
                <a:ea typeface="Calibri" panose="020F0502020204030204" pitchFamily="34" charset="0"/>
              </a:rPr>
              <a:t> </a:t>
            </a:r>
            <a:r>
              <a:rPr lang="en-US" sz="2000" spc="0" dirty="0">
                <a:effectLst/>
                <a:latin typeface="Calibri" panose="020F0502020204030204" pitchFamily="34" charset="0"/>
                <a:ea typeface="Calibri" panose="020F0502020204030204" pitchFamily="34" charset="0"/>
              </a:rPr>
              <a:t>learning </a:t>
            </a:r>
            <a:r>
              <a:rPr lang="en-US" sz="2000" spc="-10" dirty="0">
                <a:effectLst/>
                <a:latin typeface="Calibri" panose="020F0502020204030204" pitchFamily="34" charset="0"/>
                <a:ea typeface="Calibri" panose="020F0502020204030204" pitchFamily="34" charset="0"/>
              </a:rPr>
              <a:t>model</a:t>
            </a:r>
          </a:p>
          <a:p>
            <a:endParaRPr lang="en-US" sz="2000" spc="-1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2000" spc="0" dirty="0">
                <a:effectLst/>
                <a:latin typeface="Calibri" panose="020F0502020204030204" pitchFamily="34" charset="0"/>
                <a:ea typeface="Calibri" panose="020F0502020204030204" pitchFamily="34" charset="0"/>
              </a:rPr>
              <a:t>Integration</a:t>
            </a:r>
            <a:r>
              <a:rPr lang="en-US" sz="2000" spc="-70" dirty="0">
                <a:effectLst/>
                <a:latin typeface="Calibri" panose="020F0502020204030204" pitchFamily="34" charset="0"/>
                <a:ea typeface="Calibri" panose="020F0502020204030204" pitchFamily="34" charset="0"/>
              </a:rPr>
              <a:t> </a:t>
            </a:r>
            <a:r>
              <a:rPr lang="en-US" sz="2000" spc="0" dirty="0">
                <a:effectLst/>
                <a:latin typeface="Calibri" panose="020F0502020204030204" pitchFamily="34" charset="0"/>
                <a:ea typeface="Calibri" panose="020F0502020204030204" pitchFamily="34" charset="0"/>
              </a:rPr>
              <a:t>with</a:t>
            </a:r>
            <a:r>
              <a:rPr lang="en-US" sz="2000" spc="-70" dirty="0">
                <a:effectLst/>
                <a:latin typeface="Calibri" panose="020F0502020204030204" pitchFamily="34" charset="0"/>
                <a:ea typeface="Calibri" panose="020F0502020204030204" pitchFamily="34" charset="0"/>
              </a:rPr>
              <a:t> </a:t>
            </a:r>
            <a:r>
              <a:rPr lang="en-US" sz="2000" spc="0" dirty="0">
                <a:effectLst/>
                <a:latin typeface="Calibri" panose="020F0502020204030204" pitchFamily="34" charset="0"/>
                <a:ea typeface="Calibri" panose="020F0502020204030204" pitchFamily="34" charset="0"/>
              </a:rPr>
              <a:t>SDN </a:t>
            </a:r>
            <a:r>
              <a:rPr lang="en-US" sz="2000" spc="-10" dirty="0">
                <a:effectLst/>
                <a:latin typeface="Calibri" panose="020F0502020204030204" pitchFamily="34" charset="0"/>
                <a:ea typeface="Calibri" panose="020F0502020204030204" pitchFamily="34" charset="0"/>
              </a:rPr>
              <a:t>controller</a:t>
            </a:r>
          </a:p>
          <a:p>
            <a:endParaRPr lang="en-US" sz="2000" spc="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US" sz="2000" dirty="0">
                <a:effectLst/>
                <a:latin typeface="Calibri" panose="020F0502020204030204" pitchFamily="34" charset="0"/>
                <a:ea typeface="Calibri" panose="020F0502020204030204" pitchFamily="34" charset="0"/>
              </a:rPr>
              <a:t>Testing</a:t>
            </a:r>
            <a:r>
              <a:rPr lang="en-US" sz="2000" spc="-5" dirty="0">
                <a:effectLst/>
                <a:latin typeface="Calibri" panose="020F0502020204030204" pitchFamily="34" charset="0"/>
                <a:ea typeface="Calibri" panose="020F0502020204030204" pitchFamily="34" charset="0"/>
              </a:rPr>
              <a:t> </a:t>
            </a:r>
            <a:r>
              <a:rPr lang="en-US" sz="2000" dirty="0">
                <a:effectLst/>
                <a:latin typeface="Calibri" panose="020F0502020204030204" pitchFamily="34" charset="0"/>
                <a:ea typeface="Calibri" panose="020F0502020204030204" pitchFamily="34" charset="0"/>
              </a:rPr>
              <a:t>and</a:t>
            </a:r>
            <a:r>
              <a:rPr lang="en-US" sz="2000" spc="5" dirty="0">
                <a:effectLst/>
                <a:latin typeface="Calibri" panose="020F0502020204030204" pitchFamily="34" charset="0"/>
                <a:ea typeface="Calibri" panose="020F0502020204030204" pitchFamily="34" charset="0"/>
              </a:rPr>
              <a:t> </a:t>
            </a:r>
            <a:r>
              <a:rPr lang="en-US" sz="2000" spc="-10" dirty="0">
                <a:effectLst/>
                <a:latin typeface="Calibri" panose="020F0502020204030204" pitchFamily="34" charset="0"/>
                <a:ea typeface="Calibri" panose="020F0502020204030204" pitchFamily="34" charset="0"/>
              </a:rPr>
              <a:t>optimization</a:t>
            </a:r>
            <a:endParaRPr lang="en-US" sz="2000" dirty="0">
              <a:effectLst/>
              <a:latin typeface="Calibri" panose="020F0502020204030204" pitchFamily="34" charset="0"/>
              <a:ea typeface="Calibri" panose="020F0502020204030204" pitchFamily="34" charset="0"/>
            </a:endParaRPr>
          </a:p>
        </p:txBody>
      </p:sp>
      <p:pic>
        <p:nvPicPr>
          <p:cNvPr id="13" name="Picture 12">
            <a:extLst>
              <a:ext uri="{FF2B5EF4-FFF2-40B4-BE49-F238E27FC236}">
                <a16:creationId xmlns:a16="http://schemas.microsoft.com/office/drawing/2014/main" id="{B3D8569E-10B1-9FE3-E194-333D5D099785}"/>
              </a:ext>
            </a:extLst>
          </p:cNvPr>
          <p:cNvPicPr>
            <a:picLocks noChangeAspect="1"/>
          </p:cNvPicPr>
          <p:nvPr/>
        </p:nvPicPr>
        <p:blipFill>
          <a:blip r:embed="rId4"/>
          <a:stretch>
            <a:fillRect/>
          </a:stretch>
        </p:blipFill>
        <p:spPr>
          <a:xfrm>
            <a:off x="5042815" y="317169"/>
            <a:ext cx="3920068" cy="1158340"/>
          </a:xfrm>
          <a:prstGeom prst="rect">
            <a:avLst/>
          </a:prstGeom>
        </p:spPr>
      </p:pic>
    </p:spTree>
    <p:extLst>
      <p:ext uri="{BB962C8B-B14F-4D97-AF65-F5344CB8AC3E}">
        <p14:creationId xmlns:p14="http://schemas.microsoft.com/office/powerpoint/2010/main" val="134752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1765-92BA-7E13-E7F6-1715EF6E9022}"/>
              </a:ext>
            </a:extLst>
          </p:cNvPr>
          <p:cNvSpPr>
            <a:spLocks noGrp="1"/>
          </p:cNvSpPr>
          <p:nvPr>
            <p:ph type="title"/>
          </p:nvPr>
        </p:nvSpPr>
        <p:spPr>
          <a:xfrm>
            <a:off x="114300" y="2618509"/>
            <a:ext cx="5272972" cy="688480"/>
          </a:xfrm>
        </p:spPr>
        <p:txBody>
          <a:bodyPr/>
          <a:lstStyle/>
          <a:p>
            <a:r>
              <a:rPr lang="en-US" dirty="0"/>
              <a:t>Methodology</a:t>
            </a:r>
          </a:p>
        </p:txBody>
      </p:sp>
      <p:sp>
        <p:nvSpPr>
          <p:cNvPr id="6" name="Rectangle: Rounded Corners 5">
            <a:extLst>
              <a:ext uri="{FF2B5EF4-FFF2-40B4-BE49-F238E27FC236}">
                <a16:creationId xmlns:a16="http://schemas.microsoft.com/office/drawing/2014/main" id="{23193E2F-8E48-D661-931C-86A9ABFA4F9E}"/>
              </a:ext>
            </a:extLst>
          </p:cNvPr>
          <p:cNvSpPr/>
          <p:nvPr/>
        </p:nvSpPr>
        <p:spPr>
          <a:xfrm>
            <a:off x="9054892" y="146194"/>
            <a:ext cx="2967390" cy="7882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Preprocessing</a:t>
            </a:r>
          </a:p>
        </p:txBody>
      </p:sp>
      <p:sp>
        <p:nvSpPr>
          <p:cNvPr id="7" name="Rectangle: Rounded Corners 6">
            <a:extLst>
              <a:ext uri="{FF2B5EF4-FFF2-40B4-BE49-F238E27FC236}">
                <a16:creationId xmlns:a16="http://schemas.microsoft.com/office/drawing/2014/main" id="{14478101-610C-B6E6-FDEF-D534F559F933}"/>
              </a:ext>
            </a:extLst>
          </p:cNvPr>
          <p:cNvSpPr/>
          <p:nvPr/>
        </p:nvSpPr>
        <p:spPr>
          <a:xfrm>
            <a:off x="9054892" y="1896281"/>
            <a:ext cx="2967390" cy="7882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Selection</a:t>
            </a:r>
          </a:p>
        </p:txBody>
      </p:sp>
      <p:sp>
        <p:nvSpPr>
          <p:cNvPr id="8" name="Rectangle: Rounded Corners 7">
            <a:extLst>
              <a:ext uri="{FF2B5EF4-FFF2-40B4-BE49-F238E27FC236}">
                <a16:creationId xmlns:a16="http://schemas.microsoft.com/office/drawing/2014/main" id="{1DC7F2B3-4396-F5AD-EF4E-6F3A7B747FB5}"/>
              </a:ext>
            </a:extLst>
          </p:cNvPr>
          <p:cNvSpPr/>
          <p:nvPr/>
        </p:nvSpPr>
        <p:spPr>
          <a:xfrm>
            <a:off x="4748231" y="1896280"/>
            <a:ext cx="3169642" cy="7884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training</a:t>
            </a:r>
          </a:p>
        </p:txBody>
      </p:sp>
      <p:sp>
        <p:nvSpPr>
          <p:cNvPr id="9" name="Rectangle: Rounded Corners 8">
            <a:extLst>
              <a:ext uri="{FF2B5EF4-FFF2-40B4-BE49-F238E27FC236}">
                <a16:creationId xmlns:a16="http://schemas.microsoft.com/office/drawing/2014/main" id="{B4F0F64B-D923-FA0C-3917-456BAD374990}"/>
              </a:ext>
            </a:extLst>
          </p:cNvPr>
          <p:cNvSpPr/>
          <p:nvPr/>
        </p:nvSpPr>
        <p:spPr>
          <a:xfrm>
            <a:off x="4748231" y="3829113"/>
            <a:ext cx="3169641" cy="7884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evaluation</a:t>
            </a:r>
          </a:p>
        </p:txBody>
      </p:sp>
      <p:sp>
        <p:nvSpPr>
          <p:cNvPr id="10" name="Rectangle: Rounded Corners 9">
            <a:extLst>
              <a:ext uri="{FF2B5EF4-FFF2-40B4-BE49-F238E27FC236}">
                <a16:creationId xmlns:a16="http://schemas.microsoft.com/office/drawing/2014/main" id="{F75350AE-ED30-F110-35EB-2E7677A3E8D5}"/>
              </a:ext>
            </a:extLst>
          </p:cNvPr>
          <p:cNvSpPr/>
          <p:nvPr/>
        </p:nvSpPr>
        <p:spPr>
          <a:xfrm>
            <a:off x="9054892" y="3829113"/>
            <a:ext cx="2967390" cy="7882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Integration with SDN</a:t>
            </a:r>
          </a:p>
        </p:txBody>
      </p:sp>
      <p:sp>
        <p:nvSpPr>
          <p:cNvPr id="11" name="Rectangle: Rounded Corners 10">
            <a:extLst>
              <a:ext uri="{FF2B5EF4-FFF2-40B4-BE49-F238E27FC236}">
                <a16:creationId xmlns:a16="http://schemas.microsoft.com/office/drawing/2014/main" id="{494F48AC-8189-040B-308B-55B573FB862B}"/>
              </a:ext>
            </a:extLst>
          </p:cNvPr>
          <p:cNvSpPr/>
          <p:nvPr/>
        </p:nvSpPr>
        <p:spPr>
          <a:xfrm>
            <a:off x="9097988" y="5711190"/>
            <a:ext cx="2967390" cy="7884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Testing and Optimization</a:t>
            </a:r>
          </a:p>
        </p:txBody>
      </p:sp>
      <p:sp>
        <p:nvSpPr>
          <p:cNvPr id="12" name="Arrow: Right 11">
            <a:extLst>
              <a:ext uri="{FF2B5EF4-FFF2-40B4-BE49-F238E27FC236}">
                <a16:creationId xmlns:a16="http://schemas.microsoft.com/office/drawing/2014/main" id="{D2AD2BCE-5BFF-9C8E-2265-89BFEC94D109}"/>
              </a:ext>
            </a:extLst>
          </p:cNvPr>
          <p:cNvSpPr/>
          <p:nvPr/>
        </p:nvSpPr>
        <p:spPr>
          <a:xfrm>
            <a:off x="8136082" y="317283"/>
            <a:ext cx="737754" cy="4460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04F606D-E6B7-2148-93C9-AA6DEACB71DD}"/>
              </a:ext>
            </a:extLst>
          </p:cNvPr>
          <p:cNvPicPr>
            <a:picLocks noChangeAspect="1"/>
          </p:cNvPicPr>
          <p:nvPr/>
        </p:nvPicPr>
        <p:blipFill>
          <a:blip r:embed="rId2"/>
          <a:stretch>
            <a:fillRect/>
          </a:stretch>
        </p:blipFill>
        <p:spPr>
          <a:xfrm>
            <a:off x="8117866" y="3982430"/>
            <a:ext cx="755970" cy="481626"/>
          </a:xfrm>
          <a:prstGeom prst="rect">
            <a:avLst/>
          </a:prstGeom>
        </p:spPr>
      </p:pic>
      <p:sp>
        <p:nvSpPr>
          <p:cNvPr id="14" name="Arrow: Down 13">
            <a:extLst>
              <a:ext uri="{FF2B5EF4-FFF2-40B4-BE49-F238E27FC236}">
                <a16:creationId xmlns:a16="http://schemas.microsoft.com/office/drawing/2014/main" id="{43769104-5764-9191-08DB-B48F0D9F8ACA}"/>
              </a:ext>
            </a:extLst>
          </p:cNvPr>
          <p:cNvSpPr/>
          <p:nvPr/>
        </p:nvSpPr>
        <p:spPr>
          <a:xfrm>
            <a:off x="10273619" y="1053890"/>
            <a:ext cx="529936" cy="6754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45832F2-24F4-6530-B0B5-17DCD53CFD2E}"/>
              </a:ext>
            </a:extLst>
          </p:cNvPr>
          <p:cNvPicPr>
            <a:picLocks noChangeAspect="1"/>
          </p:cNvPicPr>
          <p:nvPr/>
        </p:nvPicPr>
        <p:blipFill>
          <a:blip r:embed="rId3"/>
          <a:stretch>
            <a:fillRect/>
          </a:stretch>
        </p:blipFill>
        <p:spPr>
          <a:xfrm>
            <a:off x="6049562" y="2805545"/>
            <a:ext cx="566977" cy="894896"/>
          </a:xfrm>
          <a:prstGeom prst="rect">
            <a:avLst/>
          </a:prstGeom>
        </p:spPr>
      </p:pic>
      <p:pic>
        <p:nvPicPr>
          <p:cNvPr id="16" name="Picture 15">
            <a:extLst>
              <a:ext uri="{FF2B5EF4-FFF2-40B4-BE49-F238E27FC236}">
                <a16:creationId xmlns:a16="http://schemas.microsoft.com/office/drawing/2014/main" id="{FD57D3FF-8AE6-136C-FE6C-F3B31399287A}"/>
              </a:ext>
            </a:extLst>
          </p:cNvPr>
          <p:cNvPicPr>
            <a:picLocks noChangeAspect="1"/>
          </p:cNvPicPr>
          <p:nvPr/>
        </p:nvPicPr>
        <p:blipFill>
          <a:blip r:embed="rId3"/>
          <a:stretch>
            <a:fillRect/>
          </a:stretch>
        </p:blipFill>
        <p:spPr>
          <a:xfrm>
            <a:off x="10236578" y="4816780"/>
            <a:ext cx="566977" cy="695004"/>
          </a:xfrm>
          <a:prstGeom prst="rect">
            <a:avLst/>
          </a:prstGeom>
        </p:spPr>
      </p:pic>
      <p:sp>
        <p:nvSpPr>
          <p:cNvPr id="17" name="Arrow: Left 16">
            <a:extLst>
              <a:ext uri="{FF2B5EF4-FFF2-40B4-BE49-F238E27FC236}">
                <a16:creationId xmlns:a16="http://schemas.microsoft.com/office/drawing/2014/main" id="{085B764C-BFF3-E5F5-0410-94903DDEC088}"/>
              </a:ext>
            </a:extLst>
          </p:cNvPr>
          <p:cNvSpPr/>
          <p:nvPr/>
        </p:nvSpPr>
        <p:spPr>
          <a:xfrm>
            <a:off x="8098929" y="2096840"/>
            <a:ext cx="755970" cy="44608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466B3A3-1BBB-8BBF-C96F-945E14A287E3}"/>
              </a:ext>
            </a:extLst>
          </p:cNvPr>
          <p:cNvSpPr/>
          <p:nvPr/>
        </p:nvSpPr>
        <p:spPr>
          <a:xfrm>
            <a:off x="4808473" y="146194"/>
            <a:ext cx="2967390" cy="7882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collection</a:t>
            </a:r>
          </a:p>
        </p:txBody>
      </p:sp>
    </p:spTree>
    <p:extLst>
      <p:ext uri="{BB962C8B-B14F-4D97-AF65-F5344CB8AC3E}">
        <p14:creationId xmlns:p14="http://schemas.microsoft.com/office/powerpoint/2010/main" val="1846391329"/>
      </p:ext>
    </p:extLst>
  </p:cSld>
  <p:clrMapOvr>
    <a:masterClrMapping/>
  </p:clrMapOvr>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b72c12f-87a4-44ab-bbc5-4cc8306b158a" xsi:nil="true"/>
    <lcf76f155ced4ddcb4097134ff3c332f xmlns="4da6588c-a52b-4d0b-8663-93e0f7ef87c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FF477C-132F-44F8-8C56-EBFF95FAF9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 ds:uri="db72c12f-87a4-44ab-bbc5-4cc8306b158a"/>
    <ds:schemaRef ds:uri="4da6588c-a52b-4d0b-8663-93e0f7ef87c0"/>
  </ds:schemaRefs>
</ds:datastoreItem>
</file>

<file path=customXml/itemProps2.xml><?xml version="1.0" encoding="utf-8"?>
<ds:datastoreItem xmlns:ds="http://schemas.openxmlformats.org/officeDocument/2006/customXml" ds:itemID="{6F36CB81-A037-44A8-88EB-C0C0F17FD4B1}">
  <ds:schemaRefs>
    <ds:schemaRef ds:uri="http://schemas.microsoft.com/sharepoint/v3/contenttype/forms"/>
  </ds:schemaRefs>
</ds:datastoreItem>
</file>

<file path=customXml/itemProps3.xml><?xml version="1.0" encoding="utf-8"?>
<ds:datastoreItem xmlns:ds="http://schemas.openxmlformats.org/officeDocument/2006/customXml" ds:itemID="{7D353FB8-1BE4-48B3-8625-F732301332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Shoji design</Template>
  <TotalTime>659</TotalTime>
  <Words>1952</Words>
  <Application>Microsoft Office PowerPoint</Application>
  <PresentationFormat>Widescreen</PresentationFormat>
  <Paragraphs>280</Paragraphs>
  <Slides>50</Slides>
  <Notes>40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ShojiVTI</vt:lpstr>
      <vt:lpstr>SDN-BASED INTELLIGENT INTRUSION DETECTION SYSTEM (IIDS) USING MACHINE LEARNING </vt:lpstr>
      <vt:lpstr>content</vt:lpstr>
      <vt:lpstr>Introduction</vt:lpstr>
      <vt:lpstr>Research Question</vt:lpstr>
      <vt:lpstr>Objectives</vt:lpstr>
      <vt:lpstr>IT20601638 |Parthika. K  BSc (Hons) Degree in Information Technology  Specialized in Cyber  Security     Machine Learning-Based Intrusion Detection Engine     for Flow table overflow         </vt:lpstr>
      <vt:lpstr>RESEARCH PROBLEM</vt:lpstr>
      <vt:lpstr>PowerPoint Presentation</vt:lpstr>
      <vt:lpstr>Methodology</vt:lpstr>
      <vt:lpstr>System Diagram</vt:lpstr>
      <vt:lpstr>Tools &amp; Technologies</vt:lpstr>
      <vt:lpstr>Current Progress</vt:lpstr>
      <vt:lpstr>Current Progress</vt:lpstr>
      <vt:lpstr>Future Progress</vt:lpstr>
      <vt:lpstr>Project Evidence</vt:lpstr>
      <vt:lpstr>References</vt:lpstr>
      <vt:lpstr>THANK YOU</vt:lpstr>
      <vt:lpstr>IT21282072|SATKURULINGAM.S</vt:lpstr>
      <vt:lpstr>Research problem</vt:lpstr>
      <vt:lpstr>Objectives</vt:lpstr>
      <vt:lpstr>System Diagram</vt:lpstr>
      <vt:lpstr>Tools &amp; Technologies</vt:lpstr>
      <vt:lpstr>Current Progress</vt:lpstr>
      <vt:lpstr>PowerPoint Presentation</vt:lpstr>
      <vt:lpstr>Future Progress</vt:lpstr>
      <vt:lpstr>Project Evidence</vt:lpstr>
      <vt:lpstr>References</vt:lpstr>
      <vt:lpstr>IT21261978 | SRISKANDARAJAH J.P</vt:lpstr>
      <vt:lpstr>Research problem</vt:lpstr>
      <vt:lpstr>Objectives</vt:lpstr>
      <vt:lpstr>System Diagram</vt:lpstr>
      <vt:lpstr>Tools &amp; Technologies</vt:lpstr>
      <vt:lpstr>Current Progress (Completed)</vt:lpstr>
      <vt:lpstr>PowerPoint Presentation</vt:lpstr>
      <vt:lpstr>PowerPoint Presentation</vt:lpstr>
      <vt:lpstr>Current Progress (On going)</vt:lpstr>
      <vt:lpstr>Future Progress</vt:lpstr>
      <vt:lpstr>Project Evidence</vt:lpstr>
      <vt:lpstr>References</vt:lpstr>
      <vt:lpstr>THANK YOU</vt:lpstr>
      <vt:lpstr>IT21192982 | Dassanayake E.D.</vt:lpstr>
      <vt:lpstr>Research problem</vt:lpstr>
      <vt:lpstr>Objectives</vt:lpstr>
      <vt:lpstr>System Diagram</vt:lpstr>
      <vt:lpstr>Tools &amp; Technologies</vt:lpstr>
      <vt:lpstr>Current Progress</vt:lpstr>
      <vt:lpstr>Future Progress</vt:lpstr>
      <vt:lpstr>Project Evidence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Joanna Prashanthy Sriskandarajah</dc:creator>
  <cp:lastModifiedBy>Satkurulingam S it21282072</cp:lastModifiedBy>
  <cp:revision>18</cp:revision>
  <dcterms:created xsi:type="dcterms:W3CDTF">2024-12-03T07:33:21Z</dcterms:created>
  <dcterms:modified xsi:type="dcterms:W3CDTF">2025-03-15T15:02:00Z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